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76" r:id="rId6"/>
    <p:sldId id="277" r:id="rId7"/>
    <p:sldId id="272" r:id="rId8"/>
    <p:sldId id="281" r:id="rId9"/>
    <p:sldId id="278" r:id="rId10"/>
    <p:sldId id="273" r:id="rId11"/>
    <p:sldId id="274" r:id="rId12"/>
    <p:sldId id="261" r:id="rId13"/>
    <p:sldId id="284" r:id="rId14"/>
    <p:sldId id="283" r:id="rId15"/>
    <p:sldId id="264" r:id="rId16"/>
    <p:sldId id="265" r:id="rId17"/>
    <p:sldId id="266" r:id="rId18"/>
    <p:sldId id="267" r:id="rId19"/>
    <p:sldId id="269" r:id="rId20"/>
    <p:sldId id="270" r:id="rId21"/>
    <p:sldId id="280" r:id="rId22"/>
  </p:sldIdLst>
  <p:sldSz cx="9144000" cy="6858000" type="screen4x3"/>
  <p:notesSz cx="7104063"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A519F19-557A-4814-88F4-4EFB4034FBF2}" type="datetimeFigureOut">
              <a:rPr lang="it-IT" smtClean="0"/>
              <a:t>21/06/2023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386129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519F19-557A-4814-88F4-4EFB4034FBF2}" type="datetimeFigureOut">
              <a:rPr lang="it-IT" smtClean="0"/>
              <a:t>21/06/2023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320705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519F19-557A-4814-88F4-4EFB4034FBF2}" type="datetimeFigureOut">
              <a:rPr lang="it-IT" smtClean="0"/>
              <a:t>21/06/2023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140970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519F19-557A-4814-88F4-4EFB4034FBF2}" type="datetimeFigureOut">
              <a:rPr lang="it-IT" smtClean="0"/>
              <a:t>21/06/2023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105462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A519F19-557A-4814-88F4-4EFB4034FBF2}" type="datetimeFigureOut">
              <a:rPr lang="it-IT" smtClean="0"/>
              <a:t>21/06/2023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68026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A519F19-557A-4814-88F4-4EFB4034FBF2}" type="datetimeFigureOut">
              <a:rPr lang="it-IT" smtClean="0"/>
              <a:t>21/06/2023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4050354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A519F19-557A-4814-88F4-4EFB4034FBF2}" type="datetimeFigureOut">
              <a:rPr lang="it-IT" smtClean="0"/>
              <a:t>21/06/2023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78111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A519F19-557A-4814-88F4-4EFB4034FBF2}" type="datetimeFigureOut">
              <a:rPr lang="it-IT" smtClean="0"/>
              <a:t>21/06/2023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87966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519F19-557A-4814-88F4-4EFB4034FBF2}" type="datetimeFigureOut">
              <a:rPr lang="it-IT" smtClean="0"/>
              <a:t>21/06/2023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1071993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519F19-557A-4814-88F4-4EFB4034FBF2}" type="datetimeFigureOut">
              <a:rPr lang="it-IT" smtClean="0"/>
              <a:t>21/06/2023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20886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519F19-557A-4814-88F4-4EFB4034FBF2}" type="datetimeFigureOut">
              <a:rPr lang="it-IT" smtClean="0"/>
              <a:t>21/06/2023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80E9FC-67AF-48BD-B4CC-4C52CA39FBC3}" type="slidenum">
              <a:rPr lang="it-IT" smtClean="0"/>
              <a:t>‹N›</a:t>
            </a:fld>
            <a:endParaRPr lang="it-IT"/>
          </a:p>
        </p:txBody>
      </p:sp>
    </p:spTree>
    <p:extLst>
      <p:ext uri="{BB962C8B-B14F-4D97-AF65-F5344CB8AC3E}">
        <p14:creationId xmlns:p14="http://schemas.microsoft.com/office/powerpoint/2010/main" val="367258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19F19-557A-4814-88F4-4EFB4034FBF2}" type="datetimeFigureOut">
              <a:rPr lang="it-IT" smtClean="0"/>
              <a:t>21/06/2023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0E9FC-67AF-48BD-B4CC-4C52CA39FBC3}" type="slidenum">
              <a:rPr lang="it-IT" smtClean="0"/>
              <a:t>‹N›</a:t>
            </a:fld>
            <a:endParaRPr lang="it-IT"/>
          </a:p>
        </p:txBody>
      </p:sp>
    </p:spTree>
    <p:extLst>
      <p:ext uri="{BB962C8B-B14F-4D97-AF65-F5344CB8AC3E}">
        <p14:creationId xmlns:p14="http://schemas.microsoft.com/office/powerpoint/2010/main" val="80898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slazionetecnica.it/lt_link/normativa/TDEyMDIwMjA=" TargetMode="External"/><Relationship Id="rId2" Type="http://schemas.openxmlformats.org/officeDocument/2006/relationships/hyperlink" Target="https://www.legislazionetecnica.it/lt_link/normativa/REw3NjIwMjAjQTM4JGJpc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ottotitolo 2"/>
          <p:cNvSpPr>
            <a:spLocks noGrp="1"/>
          </p:cNvSpPr>
          <p:nvPr>
            <p:ph type="subTitle" idx="1"/>
          </p:nvPr>
        </p:nvSpPr>
        <p:spPr/>
        <p:txBody>
          <a:bodyPr/>
          <a:lstStyle/>
          <a:p>
            <a:endParaRPr lang="it-IT" dirty="0"/>
          </a:p>
        </p:txBody>
      </p:sp>
      <p:pic>
        <p:nvPicPr>
          <p:cNvPr id="4" name="Immagin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5" name="CasellaDiTesto 4"/>
          <p:cNvSpPr txBox="1"/>
          <p:nvPr/>
        </p:nvSpPr>
        <p:spPr>
          <a:xfrm>
            <a:off x="251520" y="404664"/>
            <a:ext cx="8784976" cy="5632311"/>
          </a:xfrm>
          <a:prstGeom prst="rect">
            <a:avLst/>
          </a:prstGeom>
          <a:noFill/>
        </p:spPr>
        <p:txBody>
          <a:bodyPr wrap="square" rtlCol="0">
            <a:spAutoFit/>
          </a:bodyPr>
          <a:lstStyle/>
          <a:p>
            <a:pPr algn="ctr"/>
            <a:endParaRPr lang="it-IT" sz="2800" b="1" dirty="0"/>
          </a:p>
          <a:p>
            <a:pPr algn="ctr"/>
            <a:endParaRPr lang="it-IT" sz="2800" b="1" dirty="0"/>
          </a:p>
          <a:p>
            <a:pPr algn="ctr"/>
            <a:r>
              <a:rPr lang="it-IT" sz="3200" b="1" dirty="0"/>
              <a:t>MODELLI ORGANIZZATIVI E PROCEDURALI IN OCCASIONE</a:t>
            </a:r>
          </a:p>
          <a:p>
            <a:pPr algn="ctr"/>
            <a:r>
              <a:rPr lang="it-IT" sz="3200" b="1" dirty="0"/>
              <a:t>DI MANIFESTAZIONI PUBBLICHE:</a:t>
            </a:r>
          </a:p>
          <a:p>
            <a:pPr algn="ctr"/>
            <a:r>
              <a:rPr lang="it-IT" sz="3200" b="1" dirty="0"/>
              <a:t>PROFILI OPERATIVI</a:t>
            </a:r>
          </a:p>
          <a:p>
            <a:pPr algn="ctr"/>
            <a:endParaRPr lang="it-IT" sz="3200" b="1" dirty="0"/>
          </a:p>
          <a:p>
            <a:pPr algn="ctr"/>
            <a:r>
              <a:rPr lang="it-IT" sz="3200" b="1" dirty="0"/>
              <a:t>L’Amministrazione comunale e Il Comando Polizia Locale di Senise incontrano le Associazioni:</a:t>
            </a:r>
          </a:p>
          <a:p>
            <a:pPr algn="ctr"/>
            <a:r>
              <a:rPr lang="it-IT" sz="3200" b="1"/>
              <a:t>06/07/2023 ore 17,30 </a:t>
            </a:r>
            <a:r>
              <a:rPr lang="it-IT" sz="3200" b="1" dirty="0"/>
              <a:t>ex sala consiliare </a:t>
            </a:r>
          </a:p>
          <a:p>
            <a:pPr algn="ctr"/>
            <a:r>
              <a:rPr lang="it-IT" sz="2000" b="1" dirty="0"/>
              <a:t>SI RINGRAZIA LA PREFETTURA DI POTENZA</a:t>
            </a:r>
          </a:p>
          <a:p>
            <a:pPr algn="ctr"/>
            <a:endParaRPr lang="it-IT" sz="2800" b="1" dirty="0"/>
          </a:p>
        </p:txBody>
      </p:sp>
    </p:spTree>
    <p:extLst>
      <p:ext uri="{BB962C8B-B14F-4D97-AF65-F5344CB8AC3E}">
        <p14:creationId xmlns:p14="http://schemas.microsoft.com/office/powerpoint/2010/main" val="3899894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Definizione </a:t>
            </a:r>
            <a:r>
              <a:rPr lang="it-IT" dirty="0"/>
              <a:t>di pubblico spettacolo</a:t>
            </a:r>
          </a:p>
        </p:txBody>
      </p:sp>
      <p:sp>
        <p:nvSpPr>
          <p:cNvPr id="3" name="Segnaposto contenuto 2"/>
          <p:cNvSpPr>
            <a:spLocks noGrp="1"/>
          </p:cNvSpPr>
          <p:nvPr>
            <p:ph idx="1"/>
          </p:nvPr>
        </p:nvSpPr>
        <p:spPr/>
        <p:txBody>
          <a:bodyPr>
            <a:normAutofit/>
          </a:bodyPr>
          <a:lstStyle/>
          <a:p>
            <a:pPr marL="0" indent="0" algn="just">
              <a:buNone/>
            </a:pPr>
            <a:r>
              <a:rPr lang="it-IT" sz="2000" dirty="0"/>
              <a:t>Si possono definire di pubblico spettacolo e quindi soggette al parere della competente Commissione:</a:t>
            </a:r>
          </a:p>
          <a:p>
            <a:pPr algn="just">
              <a:spcBef>
                <a:spcPts val="0"/>
              </a:spcBef>
            </a:pPr>
            <a:r>
              <a:rPr lang="it-IT" sz="2000" dirty="0"/>
              <a:t>Un locale, una struttura, un’area aperta circoscritta  con edifici, transenne, recinzioni o comunque delimitata, anche se privi di strutture per lo stazionamento del pubblico;</a:t>
            </a:r>
          </a:p>
          <a:p>
            <a:pPr algn="just"/>
            <a:r>
              <a:rPr lang="it-IT" sz="2000" dirty="0"/>
              <a:t>Un’ area aperta o circoscritta con presenza di strutture per lo stazionamento del pubblico;</a:t>
            </a:r>
          </a:p>
          <a:p>
            <a:pPr algn="just"/>
            <a:r>
              <a:rPr lang="it-IT" sz="2000" dirty="0"/>
              <a:t>Un locale normalmente non adibito a pubblico spettacolo (bar, ristorante che viene temporaneamente trasformato per lo spettacolo ;</a:t>
            </a:r>
          </a:p>
          <a:p>
            <a:pPr algn="just"/>
            <a:r>
              <a:rPr lang="it-IT" sz="2000" dirty="0"/>
              <a:t>Uno spazio circoscritto ove indipendentemente dalla presenza o meno di strutture per lo stazionamento del pubblico vi siano allestimenti suscettibili di esporre a rischi potenziali per la pubblica incolumità .</a:t>
            </a:r>
          </a:p>
        </p:txBody>
      </p:sp>
    </p:spTree>
    <p:extLst>
      <p:ext uri="{BB962C8B-B14F-4D97-AF65-F5344CB8AC3E}">
        <p14:creationId xmlns:p14="http://schemas.microsoft.com/office/powerpoint/2010/main" val="161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COMMISSIONI DI VIGILANZA</a:t>
            </a:r>
          </a:p>
        </p:txBody>
      </p:sp>
      <p:sp>
        <p:nvSpPr>
          <p:cNvPr id="3" name="Segnaposto contenuto 2"/>
          <p:cNvSpPr>
            <a:spLocks noGrp="1"/>
          </p:cNvSpPr>
          <p:nvPr>
            <p:ph idx="1"/>
          </p:nvPr>
        </p:nvSpPr>
        <p:spPr/>
        <p:txBody>
          <a:bodyPr>
            <a:normAutofit/>
          </a:bodyPr>
          <a:lstStyle/>
          <a:p>
            <a:r>
              <a:rPr lang="it-IT" sz="1600" dirty="0"/>
              <a:t>La disciplina delle commissioni di vigilanza sui locali di pubblico spettacolo è contenuta nel </a:t>
            </a:r>
            <a:r>
              <a:rPr lang="it-IT" sz="1600" dirty="0" err="1"/>
              <a:t>rd</a:t>
            </a:r>
            <a:r>
              <a:rPr lang="it-IT" sz="1600" dirty="0"/>
              <a:t> n.635/40.</a:t>
            </a:r>
          </a:p>
          <a:p>
            <a:r>
              <a:rPr lang="it-IT" sz="1600" dirty="0"/>
              <a:t>Rientrano nella competenza esclusiva della Commissione provinciale di vigilanza:</a:t>
            </a:r>
          </a:p>
          <a:p>
            <a:r>
              <a:rPr lang="it-IT" sz="1600" dirty="0"/>
              <a:t>I locali cinematografici e teatrali e gli spettacoli viaggianti con </a:t>
            </a:r>
            <a:r>
              <a:rPr lang="it-IT" sz="1600" dirty="0" err="1"/>
              <a:t>cap.sup</a:t>
            </a:r>
            <a:r>
              <a:rPr lang="it-IT" sz="1600" dirty="0"/>
              <a:t>. a 1300 spettatori e gli altri locali e impianti con capienza </a:t>
            </a:r>
            <a:r>
              <a:rPr lang="it-IT" sz="1600" dirty="0" err="1"/>
              <a:t>sup</a:t>
            </a:r>
            <a:r>
              <a:rPr lang="it-IT" sz="1600" dirty="0"/>
              <a:t>. a 5000 spettatori;</a:t>
            </a:r>
          </a:p>
          <a:p>
            <a:r>
              <a:rPr lang="it-IT" sz="1600" dirty="0"/>
              <a:t>I parchi di divertimento e attrezzature di divertimento meccaniche ..</a:t>
            </a:r>
          </a:p>
          <a:p>
            <a:r>
              <a:rPr lang="it-IT" sz="1600" dirty="0"/>
              <a:t>Tutte le rimanenti tipologie di locali e impianti indipendentemente dalla capienza quando la Commissione comunale non è istituita.</a:t>
            </a:r>
          </a:p>
          <a:p>
            <a:endParaRPr lang="it-IT" sz="1600" dirty="0"/>
          </a:p>
          <a:p>
            <a:r>
              <a:rPr lang="it-IT" sz="1600" dirty="0"/>
              <a:t>La commissione è un collegio perfetto ,è necessaria la presenza di tutti i componenti ,il parere è un atto obbligatorio  .</a:t>
            </a:r>
          </a:p>
          <a:p>
            <a:pPr algn="just"/>
            <a:r>
              <a:rPr lang="it-IT" sz="1600" dirty="0"/>
              <a:t>Il parere della commissione non costituisce autorizzazione che rimane in capo all’ amministrazione comunale per cui non può essere sostituito dalla SCIA  .</a:t>
            </a:r>
          </a:p>
          <a:p>
            <a:pPr algn="just"/>
            <a:r>
              <a:rPr lang="it-IT" sz="1600" dirty="0"/>
              <a:t>la presentazione della </a:t>
            </a:r>
            <a:r>
              <a:rPr lang="it-IT" sz="1600" b="1" dirty="0"/>
              <a:t>SCIA</a:t>
            </a:r>
            <a:r>
              <a:rPr lang="it-IT" sz="1600" dirty="0"/>
              <a:t> è possibile nei casi di attività di pubblico spettacolo di portata modesta in luoghi o impianti con capienza massima di </a:t>
            </a:r>
            <a:r>
              <a:rPr lang="it-IT" sz="1600" b="1" dirty="0"/>
              <a:t>200</a:t>
            </a:r>
            <a:r>
              <a:rPr lang="it-IT" sz="1600" dirty="0"/>
              <a:t> spettatori destinate a </a:t>
            </a:r>
            <a:r>
              <a:rPr lang="it-IT" sz="1600" b="1" dirty="0"/>
              <a:t>concludersi entro la mezzanotte e non oltre 24 ore dal loro inizio. </a:t>
            </a:r>
            <a:endParaRPr lang="it-IT" b="1" dirty="0"/>
          </a:p>
        </p:txBody>
      </p:sp>
    </p:spTree>
    <p:extLst>
      <p:ext uri="{BB962C8B-B14F-4D97-AF65-F5344CB8AC3E}">
        <p14:creationId xmlns:p14="http://schemas.microsoft.com/office/powerpoint/2010/main" val="1704902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AMBITO DI APPLICAZIONE</a:t>
            </a:r>
          </a:p>
        </p:txBody>
      </p:sp>
      <p:sp>
        <p:nvSpPr>
          <p:cNvPr id="3" name="Segnaposto contenuto 2"/>
          <p:cNvSpPr>
            <a:spLocks noGrp="1"/>
          </p:cNvSpPr>
          <p:nvPr>
            <p:ph idx="1"/>
          </p:nvPr>
        </p:nvSpPr>
        <p:spPr>
          <a:xfrm>
            <a:off x="611560" y="1340768"/>
            <a:ext cx="8229600" cy="5030019"/>
          </a:xfrm>
        </p:spPr>
        <p:txBody>
          <a:bodyPr>
            <a:normAutofit fontScale="62500" lnSpcReduction="20000"/>
          </a:bodyPr>
          <a:lstStyle/>
          <a:p>
            <a:pPr algn="just"/>
            <a:r>
              <a:rPr lang="it-IT" dirty="0"/>
              <a:t>manifestazioni in luogo pubblico o in luogo aperto al pubblico, non assoggettate ai procedimenti di cui all’art. 80 del R.D. n. 773/1931, ed in particolare, eventi in cui si profilino peculiari condizioni di criticità connesse alla tipologia dell’evento stesso, alla conformazione del luogo, al numero e alle caratteristiche dei partecipanti, tali da richiedere una particolare attenzione;</a:t>
            </a:r>
          </a:p>
          <a:p>
            <a:pPr algn="just"/>
            <a:r>
              <a:rPr lang="it-IT" dirty="0"/>
              <a:t>manifestazioni di pubblico spettacolo che si svolgono in luogo di pubblico o aperto al pubblico e come tali soggette al parere della competente Commissione di vigilanza sui locali di pubblico spettacolo ai sensi dell’art. all’art. 80 del R.D. n. 773/1931, che presentino indici di vulnerabilità e profili di rischio elevato.</a:t>
            </a:r>
          </a:p>
          <a:p>
            <a:pPr marL="0" lvl="0" indent="0" algn="just">
              <a:buNone/>
            </a:pPr>
            <a:r>
              <a:rPr lang="it-IT" dirty="0"/>
              <a:t>Sono </a:t>
            </a:r>
            <a:r>
              <a:rPr lang="it-IT" b="1" dirty="0"/>
              <a:t>oggetto della direttiva</a:t>
            </a:r>
            <a:r>
              <a:rPr lang="it-IT" dirty="0"/>
              <a:t> le pubbliche manifestazioni sottoposte:</a:t>
            </a:r>
          </a:p>
          <a:p>
            <a:pPr algn="just"/>
            <a:r>
              <a:rPr lang="it-IT" dirty="0"/>
              <a:t> ad </a:t>
            </a:r>
            <a:r>
              <a:rPr lang="it-IT" b="1" i="1" dirty="0"/>
              <a:t>«avviso» </a:t>
            </a:r>
            <a:r>
              <a:rPr lang="it-IT" dirty="0"/>
              <a:t>al Questore ( eventi riconducibili alle fattispecie di cui agli artt. 18 o 25 T.U.L.P.S. per i quali è richiesto il mero preavviso al Questore);</a:t>
            </a:r>
          </a:p>
          <a:p>
            <a:pPr algn="just"/>
            <a:r>
              <a:rPr lang="it-IT" b="1" i="1" dirty="0"/>
              <a:t>«a regime </a:t>
            </a:r>
            <a:r>
              <a:rPr lang="it-IT" b="1" i="1" dirty="0" err="1"/>
              <a:t>autorizzatorio</a:t>
            </a:r>
            <a:r>
              <a:rPr lang="it-IT" b="1" i="1" dirty="0"/>
              <a:t>» </a:t>
            </a:r>
            <a:r>
              <a:rPr lang="it-IT" dirty="0"/>
              <a:t>del Comune (eventi riconducibili alle fattispecie di cui agli artt. 68, 69, 80 T.U.L.P.S. per i quali  è previsto un regime </a:t>
            </a:r>
            <a:r>
              <a:rPr lang="it-IT" dirty="0" err="1"/>
              <a:t>autorizzatorio</a:t>
            </a:r>
            <a:r>
              <a:rPr lang="it-IT" dirty="0"/>
              <a:t> con attivazione, in alcuni casi, della Commissione comunale o provinciale di pubblico spettacolo).</a:t>
            </a:r>
          </a:p>
          <a:p>
            <a:pPr marL="0" indent="0">
              <a:buNone/>
            </a:pPr>
            <a:endParaRPr lang="it-IT" dirty="0"/>
          </a:p>
        </p:txBody>
      </p:sp>
    </p:spTree>
    <p:extLst>
      <p:ext uri="{BB962C8B-B14F-4D97-AF65-F5344CB8AC3E}">
        <p14:creationId xmlns:p14="http://schemas.microsoft.com/office/powerpoint/2010/main" val="2055735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dirty="0"/>
              <a:t>EVENTI DI PUBBLICO SPETTACOLO, LOCALI IMPIANTI CON PRESENZE NON SUPERIORI A  200 PERSONE SOGGETTI A LICENZA</a:t>
            </a:r>
          </a:p>
        </p:txBody>
      </p:sp>
      <p:sp>
        <p:nvSpPr>
          <p:cNvPr id="3" name="Segnaposto contenuto 2"/>
          <p:cNvSpPr>
            <a:spLocks noGrp="1"/>
          </p:cNvSpPr>
          <p:nvPr>
            <p:ph idx="1"/>
          </p:nvPr>
        </p:nvSpPr>
        <p:spPr/>
        <p:txBody>
          <a:bodyPr>
            <a:noAutofit/>
          </a:bodyPr>
          <a:lstStyle/>
          <a:p>
            <a:pPr algn="just"/>
            <a:br>
              <a:rPr lang="it-IT" sz="1100" dirty="0"/>
            </a:br>
            <a:r>
              <a:rPr lang="it-IT" sz="1100" dirty="0"/>
              <a:t>Il DPR 311/2001 (che ha </a:t>
            </a:r>
            <a:r>
              <a:rPr lang="it-IT" sz="1100" dirty="0" err="1"/>
              <a:t>isittuito</a:t>
            </a:r>
            <a:r>
              <a:rPr lang="it-IT" sz="1100" dirty="0"/>
              <a:t> le commissioni  comunali) e </a:t>
            </a:r>
            <a:r>
              <a:rPr lang="it-IT" sz="1100" dirty="0" err="1"/>
              <a:t>s.m.i.</a:t>
            </a:r>
            <a:r>
              <a:rPr lang="it-IT" sz="1100" dirty="0"/>
              <a:t>  ha consentito che per le manifestazioni con meno di 200 persone che il parere di agibilità della commissione, che </a:t>
            </a:r>
            <a:r>
              <a:rPr lang="it-IT" sz="1100" dirty="0" err="1"/>
              <a:t>sottente</a:t>
            </a:r>
            <a:r>
              <a:rPr lang="it-IT" sz="1100" dirty="0"/>
              <a:t> all'atto autorizzativo del Comune, sia sostituita con   una </a:t>
            </a:r>
            <a:r>
              <a:rPr lang="it-IT" sz="1100" dirty="0" err="1"/>
              <a:t>relaoizne</a:t>
            </a:r>
            <a:r>
              <a:rPr lang="it-IT" sz="1100" dirty="0"/>
              <a:t> di un tecnico che evidenzi la conformità dell'allestimento. </a:t>
            </a:r>
            <a:r>
              <a:rPr lang="it-IT" sz="1100" dirty="0" err="1"/>
              <a:t>SUccessivamente</a:t>
            </a:r>
            <a:r>
              <a:rPr lang="it-IT" sz="1100" dirty="0"/>
              <a:t>,  è intervenuta la L. n. 112 del 07.10.2013, che ha modificato gli artt. 68 e 69 del T.U.L.P.S., introducendo la  Segnalazione Certificata di Inizio Attività (S.C.I.A.). Tale S.C.I.A. è prevista per eventi fino ad un massimo di n. 200 (duecento) partecipanti e che si svolgono entro le 24 ore del giorno d’inizio, fermo restando l’obbligo di allegare la documentazione tecnica necessaria a firma di tecnico abilitato (con asseverazione), pena l’inefficacia della S.C.I.A..</a:t>
            </a:r>
            <a:br>
              <a:rPr lang="it-IT" sz="1100" dirty="0"/>
            </a:br>
            <a:r>
              <a:rPr lang="it-IT" sz="1100" dirty="0"/>
              <a:t>Quindi riepilogando ci sono due possibilità:</a:t>
            </a:r>
            <a:br>
              <a:rPr lang="it-IT" sz="1100" dirty="0"/>
            </a:br>
            <a:br>
              <a:rPr lang="it-IT" sz="1100" dirty="0"/>
            </a:br>
            <a:r>
              <a:rPr lang="it-IT" sz="1100" b="1" dirty="0"/>
              <a:t>SCIA </a:t>
            </a:r>
            <a:r>
              <a:rPr lang="it-IT" sz="1100" dirty="0"/>
              <a:t>per manifestazioni temporanee di pubblico spettacolo o trattenimento (</a:t>
            </a:r>
            <a:r>
              <a:rPr lang="it-IT" sz="1100" b="1" u="sng" dirty="0"/>
              <a:t>che si svolgono entro le ore 24,00 del giorno di inizio</a:t>
            </a:r>
            <a:r>
              <a:rPr lang="it-IT" sz="1100" dirty="0"/>
              <a:t> e con un numero di partecipanti </a:t>
            </a:r>
            <a:r>
              <a:rPr lang="it-IT" sz="1100" b="1" dirty="0"/>
              <a:t>non superiore a 200</a:t>
            </a:r>
            <a:r>
              <a:rPr lang="it-IT" sz="1100" dirty="0"/>
              <a:t>);</a:t>
            </a:r>
            <a:br>
              <a:rPr lang="it-IT" sz="1100" dirty="0"/>
            </a:br>
            <a:r>
              <a:rPr lang="it-IT" sz="1100" b="1" dirty="0"/>
              <a:t>Richiesta di licenza temporanea</a:t>
            </a:r>
            <a:r>
              <a:rPr lang="it-IT" sz="1100" dirty="0"/>
              <a:t> per spettacoli o trattenimenti con capienza inferiore a 200 persone (ossia </a:t>
            </a:r>
            <a:r>
              <a:rPr lang="it-IT" sz="1100" b="1" dirty="0"/>
              <a:t>la presente è necessaria</a:t>
            </a:r>
            <a:r>
              <a:rPr lang="it-IT" sz="1100" dirty="0"/>
              <a:t> se lo spettacolo o manifestazione </a:t>
            </a:r>
            <a:r>
              <a:rPr lang="it-IT" sz="1100" b="1" dirty="0"/>
              <a:t>si protrae oltre le ore 24,00 anche in presenza di meno di 200 persone</a:t>
            </a:r>
            <a:r>
              <a:rPr lang="it-IT" sz="1100" dirty="0"/>
              <a:t>):</a:t>
            </a:r>
            <a:br>
              <a:rPr lang="it-IT" sz="1100" dirty="0"/>
            </a:br>
            <a:r>
              <a:rPr lang="it-IT" sz="1100" dirty="0"/>
              <a:t>Più recentemente, la soglia per manifestazioni di pubblico spettacolo  con orario sino alle ore 23 del giorno si è innalzata, sperimentalmente, a 1000 unità (presentando una SCIA), i cui riferimenti normativi sono i seguenti:</a:t>
            </a:r>
            <a:br>
              <a:rPr lang="it-IT" sz="1100" dirty="0"/>
            </a:br>
            <a:br>
              <a:rPr lang="it-IT" sz="1100" dirty="0"/>
            </a:br>
            <a:r>
              <a:rPr lang="it-IT" sz="1100" dirty="0"/>
              <a:t>    con DL 24/2022, convertito con la legge 52/2022 (pubblicata il 23 maggio u.s.) è stato prorogato al 31.12.2022, l’applicabilità dell’</a:t>
            </a:r>
            <a:r>
              <a:rPr lang="it-IT" sz="1100" dirty="0">
                <a:hlinkClick r:id="rId2"/>
              </a:rPr>
              <a:t>art. 38-</a:t>
            </a:r>
            <a:r>
              <a:rPr lang="it-IT" sz="1100" i="1" dirty="0">
                <a:hlinkClick r:id="rId2"/>
              </a:rPr>
              <a:t>bis</a:t>
            </a:r>
            <a:r>
              <a:rPr lang="it-IT" sz="1100" dirty="0">
                <a:hlinkClick r:id="rId2"/>
              </a:rPr>
              <a:t> del D.L. 76/2020</a:t>
            </a:r>
            <a:r>
              <a:rPr lang="it-IT" sz="1100" dirty="0"/>
              <a:t> (convertito in legge dalla </a:t>
            </a:r>
            <a:r>
              <a:rPr lang="it-IT" sz="1100" dirty="0">
                <a:hlinkClick r:id="rId3"/>
              </a:rPr>
              <a:t>L. 11/09/2020, n. 120</a:t>
            </a:r>
            <a:r>
              <a:rPr lang="it-IT" sz="1100" dirty="0"/>
              <a:t>), ha disposto che - fatta eccezione per i casi di cui agli artt. 142 e 143 del R.D. 645/1940 (controlli delle Commissioni provinciali e del Prefetto) - per la realizzazione di spettacoli dal vivo che comprendono attività culturali quali il teatro, la musica, la danza e il musical, destinati ad un massimo di 1.000 partecipanti, “</a:t>
            </a:r>
            <a:r>
              <a:rPr lang="it-IT" sz="1100" i="1" dirty="0"/>
              <a:t>ogni atto di autorizzazione, licenza, concessione non costitutiva, permesso nulla osta comunque denominato, richiesto per l’organizzazione di spettacoli dal vivo, il cui rilascio dipenda esclusivamente dall’accertamento di requisiti e presupposti richiesti dalla legge o da atti amministrativi a contenuto generale, è sostituito dalla segnalazione certificata di inizio attività di cui all’articolo 19 della legge 7 agosto 1990, n. 241, presentata dall’interessato allo sportello unico per le attività produttive o ufficio analogo, fermo restando il rispetto delle disposizioni e delle linee guida adottate per la prevenzione e il contrasto della diffusione del contagio da COVID-19 e con esclusione dei casi in cui sussistono vincoli ambientali, paesaggistici o culturali nel luogo in cui si svolge lo spettacolo in oggetto</a:t>
            </a:r>
            <a:br>
              <a:rPr lang="it-IT" sz="1100" dirty="0"/>
            </a:br>
            <a:endParaRPr lang="it-IT" sz="1100" dirty="0"/>
          </a:p>
        </p:txBody>
      </p:sp>
    </p:spTree>
    <p:extLst>
      <p:ext uri="{BB962C8B-B14F-4D97-AF65-F5344CB8AC3E}">
        <p14:creationId xmlns:p14="http://schemas.microsoft.com/office/powerpoint/2010/main" val="309516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br>
              <a:rPr lang="it-IT" sz="2400" dirty="0"/>
            </a:br>
            <a:br>
              <a:rPr lang="it-IT" sz="2800" dirty="0"/>
            </a:br>
            <a:r>
              <a:rPr lang="it-IT" sz="2800" dirty="0"/>
              <a:t>   </a:t>
            </a:r>
          </a:p>
        </p:txBody>
      </p:sp>
      <p:sp>
        <p:nvSpPr>
          <p:cNvPr id="3" name="Segnaposto contenuto 2"/>
          <p:cNvSpPr>
            <a:spLocks noGrp="1"/>
          </p:cNvSpPr>
          <p:nvPr>
            <p:ph idx="1"/>
          </p:nvPr>
        </p:nvSpPr>
        <p:spPr/>
        <p:txBody>
          <a:bodyPr>
            <a:normAutofit fontScale="85000" lnSpcReduction="20000"/>
          </a:bodyPr>
          <a:lstStyle/>
          <a:p>
            <a:pPr algn="just"/>
            <a:r>
              <a:rPr lang="it-IT" dirty="0"/>
              <a:t>Per i locali, gli impianti e gli eventi di pubblico spettacolo con presenze non superiori  a 200  persone, sia i pareri preliminari, sia le verifiche e gli accertamenti della Commissione di vigilanza sui locali di pubblico spettacolo, sono sostituiti, ai sensi del regolamento si esecuzione del T.U.L.P.S, come modificato dal </a:t>
            </a:r>
            <a:r>
              <a:rPr lang="it-IT" dirty="0" err="1"/>
              <a:t>d.P.R.</a:t>
            </a:r>
            <a:r>
              <a:rPr lang="it-IT" dirty="0"/>
              <a:t> 311/2001 e dal </a:t>
            </a:r>
            <a:r>
              <a:rPr lang="it-IT" dirty="0" err="1"/>
              <a:t>D.lgs</a:t>
            </a:r>
            <a:r>
              <a:rPr lang="it-IT" dirty="0"/>
              <a:t>  222/2016, dalla relazione di un </a:t>
            </a:r>
            <a:r>
              <a:rPr lang="it-IT" b="1" dirty="0"/>
              <a:t>tecnico abilitato </a:t>
            </a:r>
            <a:r>
              <a:rPr lang="it-IT" dirty="0"/>
              <a:t>ed iscritto al relativo albo professionale.</a:t>
            </a:r>
          </a:p>
          <a:p>
            <a:pPr algn="just"/>
            <a:r>
              <a:rPr lang="it-IT" dirty="0"/>
              <a:t>I luoghi di pubblico spettacolo aventi la capienza massima di 200 persone  sono oggetto di specifiche previsioni nella </a:t>
            </a:r>
            <a:r>
              <a:rPr lang="it-IT" b="1" dirty="0"/>
              <a:t>tabella A</a:t>
            </a:r>
            <a:r>
              <a:rPr lang="it-IT" dirty="0"/>
              <a:t> del </a:t>
            </a:r>
            <a:r>
              <a:rPr lang="it-IT" dirty="0" err="1"/>
              <a:t>D.lgs</a:t>
            </a:r>
            <a:r>
              <a:rPr lang="it-IT" dirty="0"/>
              <a:t>  222/2016.</a:t>
            </a:r>
          </a:p>
          <a:p>
            <a:pPr algn="just"/>
            <a:endParaRPr lang="it-IT" dirty="0"/>
          </a:p>
        </p:txBody>
      </p:sp>
    </p:spTree>
    <p:extLst>
      <p:ext uri="{BB962C8B-B14F-4D97-AF65-F5344CB8AC3E}">
        <p14:creationId xmlns:p14="http://schemas.microsoft.com/office/powerpoint/2010/main" val="1036181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PROCEDIMENTO</a:t>
            </a:r>
          </a:p>
        </p:txBody>
      </p:sp>
      <p:sp>
        <p:nvSpPr>
          <p:cNvPr id="3" name="Segnaposto contenuto 2"/>
          <p:cNvSpPr>
            <a:spLocks noGrp="1"/>
          </p:cNvSpPr>
          <p:nvPr>
            <p:ph idx="1"/>
          </p:nvPr>
        </p:nvSpPr>
        <p:spPr>
          <a:xfrm>
            <a:off x="611560" y="1340768"/>
            <a:ext cx="8229600" cy="5184576"/>
          </a:xfrm>
        </p:spPr>
        <p:txBody>
          <a:bodyPr>
            <a:normAutofit fontScale="47500" lnSpcReduction="20000"/>
          </a:bodyPr>
          <a:lstStyle/>
          <a:p>
            <a:pPr marL="0" lvl="0" indent="0" algn="just">
              <a:buNone/>
            </a:pPr>
            <a:r>
              <a:rPr lang="it-IT" sz="1800" dirty="0">
                <a:solidFill>
                  <a:prstClr val="black"/>
                </a:solidFill>
              </a:rPr>
              <a:t> </a:t>
            </a:r>
            <a:r>
              <a:rPr lang="it-IT" sz="3800" dirty="0"/>
              <a:t>Snellimento procedurale e individuazione più chiara del processo decisionale e di valutazione del rischio:</a:t>
            </a:r>
          </a:p>
          <a:p>
            <a:pPr algn="just"/>
            <a:r>
              <a:rPr lang="it-IT" sz="3800" b="1" dirty="0"/>
              <a:t>valutazione discrezionale del rischio e delle misure cautelari da adottare</a:t>
            </a:r>
            <a:r>
              <a:rPr lang="it-IT" sz="3800" dirty="0"/>
              <a:t>. Le Amministrazioni Locali dovranno compiere una </a:t>
            </a:r>
            <a:r>
              <a:rPr lang="it-IT" sz="3800" b="1" dirty="0"/>
              <a:t>prima</a:t>
            </a:r>
            <a:r>
              <a:rPr lang="it-IT" sz="3800" dirty="0"/>
              <a:t> valutazione in merito alla «</a:t>
            </a:r>
            <a:r>
              <a:rPr lang="it-IT" sz="3800" b="1" dirty="0"/>
              <a:t>portata</a:t>
            </a:r>
            <a:r>
              <a:rPr lang="it-IT" sz="3800" dirty="0"/>
              <a:t>» dell’evento, al suo impatto sulla sicurezza dei luoghi e dei partecipanti; ciò nella consapevolezza che nessuno meglio dei Sindaci (in qualità di autorità di pubblica sicurezza, titolari di funzioni in materia di protezione civile  e di sanità, presidenti delle Commissioni comunali di vigilanza sui locali di pubblico spettacolo e soprattutto profondi conoscitori del territorio, delle sue dinamiche, delle sue tradizioni e delle sue feste) può esprimere una compiuta analisi di contesto rispetto all’esigenza di un rafforzamento delle misure di sicurezza previste in occasione dello svolgimento di una manifestazione; </a:t>
            </a:r>
          </a:p>
          <a:p>
            <a:pPr algn="just"/>
            <a:r>
              <a:rPr lang="it-IT" sz="3800" b="1" dirty="0"/>
              <a:t>Competenze</a:t>
            </a:r>
            <a:r>
              <a:rPr lang="it-IT" sz="3800" dirty="0"/>
              <a:t>: Le manifestazioni pubbliche vengono ricondotte all’esame del Comune competente al rilascio dell’autorizzazione, e solo quelle a maggior rischio possono essere rimesse, dal Sindaco o dal Presidente della Commissione di Vigilanza sui locali di pubblico spettacolo, all’attenzione della Prefettura ai fini di un approfondimento congiunto e di livello più elevato.</a:t>
            </a:r>
          </a:p>
          <a:p>
            <a:pPr algn="just"/>
            <a:r>
              <a:rPr lang="it-IT" sz="3800" b="1" dirty="0"/>
              <a:t>Termini di presentazione domande: </a:t>
            </a:r>
            <a:r>
              <a:rPr lang="it-IT" sz="3800" dirty="0"/>
              <a:t>in occasione delle manifestazioni sottoposte a regime </a:t>
            </a:r>
            <a:r>
              <a:rPr lang="it-IT" sz="3800" dirty="0" err="1"/>
              <a:t>autorizzatorio</a:t>
            </a:r>
            <a:r>
              <a:rPr lang="it-IT" sz="3800" dirty="0"/>
              <a:t>, è onere dell’organizzatore inviare al Comune, </a:t>
            </a:r>
            <a:r>
              <a:rPr lang="it-IT" sz="3800" b="1" dirty="0"/>
              <a:t>con congruo anticipo </a:t>
            </a:r>
            <a:r>
              <a:rPr lang="it-IT" sz="3800" dirty="0"/>
              <a:t>rispetto alla data dell’evento, l’istanza corredata della documentazione necessaria, con l’indicazione delle misure di sicurezza da adottare.</a:t>
            </a:r>
          </a:p>
        </p:txBody>
      </p:sp>
    </p:spTree>
    <p:extLst>
      <p:ext uri="{BB962C8B-B14F-4D97-AF65-F5344CB8AC3E}">
        <p14:creationId xmlns:p14="http://schemas.microsoft.com/office/powerpoint/2010/main" val="2347481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VALUTAZIONE DELLA VULNERABILITA’</a:t>
            </a:r>
          </a:p>
        </p:txBody>
      </p:sp>
      <p:sp>
        <p:nvSpPr>
          <p:cNvPr id="3" name="Segnaposto contenuto 2"/>
          <p:cNvSpPr>
            <a:spLocks noGrp="1"/>
          </p:cNvSpPr>
          <p:nvPr>
            <p:ph idx="1"/>
          </p:nvPr>
        </p:nvSpPr>
        <p:spPr/>
        <p:txBody>
          <a:bodyPr>
            <a:normAutofit fontScale="85000" lnSpcReduction="10000"/>
          </a:bodyPr>
          <a:lstStyle/>
          <a:p>
            <a:pPr marL="0" indent="0">
              <a:buNone/>
            </a:pPr>
            <a:r>
              <a:rPr lang="it-IT" dirty="0"/>
              <a:t>valutazione della «vulnerabilità» in base ad alcuni parametri essenziali </a:t>
            </a:r>
            <a:r>
              <a:rPr lang="it-IT" sz="2000" dirty="0"/>
              <a:t>*</a:t>
            </a:r>
            <a:r>
              <a:rPr lang="it-IT" dirty="0"/>
              <a:t>:</a:t>
            </a:r>
          </a:p>
          <a:p>
            <a:pPr algn="just">
              <a:spcBef>
                <a:spcPts val="500"/>
              </a:spcBef>
            </a:pPr>
            <a:r>
              <a:rPr lang="it-IT" dirty="0"/>
              <a:t>luogo ove le riunioni si svolgeranno - in città o paesi, al chiuso o all’aperto, vicino a specchi d’acqua;</a:t>
            </a:r>
          </a:p>
          <a:p>
            <a:pPr algn="just">
              <a:spcBef>
                <a:spcPts val="500"/>
              </a:spcBef>
            </a:pPr>
            <a:r>
              <a:rPr lang="it-IT" dirty="0"/>
              <a:t> il loro oggetto - sociale, politico, sindacale, sportivo, ludico, religioso;</a:t>
            </a:r>
          </a:p>
          <a:p>
            <a:pPr algn="just">
              <a:spcBef>
                <a:spcPts val="500"/>
              </a:spcBef>
            </a:pPr>
            <a:r>
              <a:rPr lang="it-IT" dirty="0"/>
              <a:t>le modalità di svolgimento - statiche o dinamiche, viabilità;</a:t>
            </a:r>
          </a:p>
          <a:p>
            <a:pPr algn="just">
              <a:spcBef>
                <a:spcPts val="500"/>
              </a:spcBef>
            </a:pPr>
            <a:r>
              <a:rPr lang="it-IT" dirty="0"/>
              <a:t>il numero e la tipologia dei partecipanti - età, condizione, posizione, presenza soggetti vulnerabili.</a:t>
            </a:r>
          </a:p>
          <a:p>
            <a:pPr marL="0" indent="0" algn="just">
              <a:spcBef>
                <a:spcPts val="500"/>
              </a:spcBef>
              <a:buNone/>
            </a:pPr>
            <a:endParaRPr lang="it-IT" sz="400" dirty="0"/>
          </a:p>
          <a:p>
            <a:endParaRPr lang="it-IT" dirty="0"/>
          </a:p>
        </p:txBody>
      </p:sp>
    </p:spTree>
    <p:extLst>
      <p:ext uri="{BB962C8B-B14F-4D97-AF65-F5344CB8AC3E}">
        <p14:creationId xmlns:p14="http://schemas.microsoft.com/office/powerpoint/2010/main" val="3860970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Graduazione delle misure di  contenimento del rischio</a:t>
            </a:r>
          </a:p>
        </p:txBody>
      </p:sp>
      <p:sp>
        <p:nvSpPr>
          <p:cNvPr id="3" name="Segnaposto contenuto 2"/>
          <p:cNvSpPr>
            <a:spLocks noGrp="1"/>
          </p:cNvSpPr>
          <p:nvPr>
            <p:ph idx="1"/>
          </p:nvPr>
        </p:nvSpPr>
        <p:spPr>
          <a:xfrm>
            <a:off x="611560" y="1268760"/>
            <a:ext cx="8229600" cy="5030019"/>
          </a:xfrm>
        </p:spPr>
        <p:txBody>
          <a:bodyPr>
            <a:normAutofit fontScale="85000" lnSpcReduction="20000"/>
          </a:bodyPr>
          <a:lstStyle/>
          <a:p>
            <a:pPr marL="0" lvl="0" indent="0" algn="just">
              <a:lnSpc>
                <a:spcPct val="90000"/>
              </a:lnSpc>
              <a:spcBef>
                <a:spcPts val="500"/>
              </a:spcBef>
              <a:buNone/>
            </a:pPr>
            <a:r>
              <a:rPr lang="it-IT" sz="2600" b="1" i="1" dirty="0">
                <a:solidFill>
                  <a:prstClr val="black"/>
                </a:solidFill>
              </a:rPr>
              <a:t>«Migliore parametrazione delle misure cautelari rispetto alla vulnerabilità degli eventi» </a:t>
            </a:r>
          </a:p>
          <a:p>
            <a:pPr marL="228600" lvl="0" indent="-228600" algn="just">
              <a:lnSpc>
                <a:spcPct val="90000"/>
              </a:lnSpc>
              <a:spcBef>
                <a:spcPts val="500"/>
              </a:spcBef>
            </a:pPr>
            <a:r>
              <a:rPr lang="it-IT" sz="2400" dirty="0">
                <a:solidFill>
                  <a:prstClr val="black"/>
                </a:solidFill>
              </a:rPr>
              <a:t>requisiti di accesso all’area e presenza di spazi e servizi di supporto funzionali allo svolgimento della manifestazione (es. soccorso, servizi igienici);</a:t>
            </a:r>
          </a:p>
          <a:p>
            <a:pPr marL="228600" lvl="0" indent="-228600" algn="just">
              <a:lnSpc>
                <a:spcPct val="90000"/>
              </a:lnSpc>
              <a:spcBef>
                <a:spcPts val="500"/>
              </a:spcBef>
            </a:pPr>
            <a:r>
              <a:rPr lang="it-IT" sz="2400" dirty="0">
                <a:solidFill>
                  <a:prstClr val="black"/>
                </a:solidFill>
              </a:rPr>
              <a:t>individuazione di percorsi separati di accesso e deflusso del pubblico;</a:t>
            </a:r>
          </a:p>
          <a:p>
            <a:pPr marL="228600" lvl="0" indent="-228600" algn="just">
              <a:lnSpc>
                <a:spcPct val="90000"/>
              </a:lnSpc>
              <a:spcBef>
                <a:spcPts val="500"/>
              </a:spcBef>
            </a:pPr>
            <a:r>
              <a:rPr lang="it-IT" sz="2400" dirty="0">
                <a:solidFill>
                  <a:prstClr val="black"/>
                </a:solidFill>
              </a:rPr>
              <a:t>capienza delle aree ove si deve svolgere la pubblica manifestazione per la valutazione del massimo affollamento sostenibile. </a:t>
            </a:r>
          </a:p>
          <a:p>
            <a:pPr marL="216000" lvl="0" indent="0" algn="just">
              <a:lnSpc>
                <a:spcPct val="90000"/>
              </a:lnSpc>
              <a:spcBef>
                <a:spcPts val="0"/>
              </a:spcBef>
              <a:buNone/>
            </a:pPr>
            <a:r>
              <a:rPr lang="it-IT" sz="2400" dirty="0">
                <a:solidFill>
                  <a:prstClr val="black"/>
                </a:solidFill>
              </a:rPr>
              <a:t>Peraltro anche in mancanza di interclusioni dovrà essere assicurato il monitoraggio degli accessi, attraverso conta persone o titoli gratuiti di accesso</a:t>
            </a:r>
          </a:p>
          <a:p>
            <a:pPr marL="228600" lvl="0" indent="-228600" algn="just">
              <a:lnSpc>
                <a:spcPct val="90000"/>
              </a:lnSpc>
              <a:spcBef>
                <a:spcPts val="1000"/>
              </a:spcBef>
            </a:pPr>
            <a:r>
              <a:rPr lang="it-IT" sz="2200" dirty="0">
                <a:solidFill>
                  <a:prstClr val="black"/>
                </a:solidFill>
              </a:rPr>
              <a:t>suddivisione in settori dell’area di affollamento ( solo sopra 10.000 ); </a:t>
            </a:r>
          </a:p>
          <a:p>
            <a:pPr marL="228600" lvl="0" indent="-228600" algn="just">
              <a:lnSpc>
                <a:spcPct val="90000"/>
              </a:lnSpc>
              <a:spcBef>
                <a:spcPts val="1000"/>
              </a:spcBef>
            </a:pPr>
            <a:r>
              <a:rPr lang="it-IT" sz="2200" dirty="0">
                <a:solidFill>
                  <a:prstClr val="black"/>
                </a:solidFill>
              </a:rPr>
              <a:t>protezione antincendio ( estintori, automezzo antincendio, servizio antincendio solo sopra 20.000 persone);</a:t>
            </a:r>
          </a:p>
          <a:p>
            <a:pPr marL="228600" lvl="0" indent="-228600" algn="just">
              <a:lnSpc>
                <a:spcPct val="90000"/>
              </a:lnSpc>
              <a:spcBef>
                <a:spcPts val="1000"/>
              </a:spcBef>
            </a:pPr>
            <a:r>
              <a:rPr lang="it-IT" sz="2200" dirty="0">
                <a:solidFill>
                  <a:prstClr val="black"/>
                </a:solidFill>
              </a:rPr>
              <a:t>Gestione dell’emergenza – piano di emergenza ed evacuazione parametrata all’evento</a:t>
            </a:r>
          </a:p>
          <a:p>
            <a:pPr marL="228600" lvl="0" indent="-228600" algn="just">
              <a:lnSpc>
                <a:spcPct val="90000"/>
              </a:lnSpc>
              <a:spcBef>
                <a:spcPts val="1000"/>
              </a:spcBef>
            </a:pPr>
            <a:r>
              <a:rPr lang="it-IT" sz="2200" dirty="0">
                <a:solidFill>
                  <a:prstClr val="black"/>
                </a:solidFill>
              </a:rPr>
              <a:t>impiego di un adeguato numero di operatori, di sicurezza ed antincendio, per la gestione dell’evento </a:t>
            </a:r>
          </a:p>
          <a:p>
            <a:endParaRPr lang="it-IT" dirty="0"/>
          </a:p>
        </p:txBody>
      </p:sp>
    </p:spTree>
    <p:extLst>
      <p:ext uri="{BB962C8B-B14F-4D97-AF65-F5344CB8AC3E}">
        <p14:creationId xmlns:p14="http://schemas.microsoft.com/office/powerpoint/2010/main" val="3423883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COMPETENZE</a:t>
            </a:r>
          </a:p>
        </p:txBody>
      </p:sp>
      <p:sp>
        <p:nvSpPr>
          <p:cNvPr id="3" name="Segnaposto contenuto 2"/>
          <p:cNvSpPr>
            <a:spLocks noGrp="1"/>
          </p:cNvSpPr>
          <p:nvPr>
            <p:ph idx="1"/>
          </p:nvPr>
        </p:nvSpPr>
        <p:spPr>
          <a:xfrm>
            <a:off x="457200" y="1124744"/>
            <a:ext cx="8229600" cy="5001419"/>
          </a:xfrm>
        </p:spPr>
        <p:txBody>
          <a:bodyPr>
            <a:normAutofit fontScale="47500" lnSpcReduction="20000"/>
          </a:bodyPr>
          <a:lstStyle/>
          <a:p>
            <a:pPr lvl="0" algn="just"/>
            <a:r>
              <a:rPr lang="it-IT" sz="3600" b="1" dirty="0"/>
              <a:t>Domanda</a:t>
            </a:r>
            <a:r>
              <a:rPr lang="it-IT" sz="3600" dirty="0"/>
              <a:t> </a:t>
            </a:r>
          </a:p>
          <a:p>
            <a:pPr marL="0" lvl="0" indent="0" algn="just">
              <a:buNone/>
            </a:pPr>
            <a:r>
              <a:rPr lang="it-IT" sz="3600" dirty="0"/>
              <a:t>   L’Organizzatore di pubbliche manifestazioni sottoposte a regime </a:t>
            </a:r>
            <a:r>
              <a:rPr lang="it-IT" sz="3600" dirty="0" err="1"/>
              <a:t>autorizzatorio</a:t>
            </a:r>
            <a:r>
              <a:rPr lang="it-IT" sz="3600" dirty="0"/>
              <a:t> da parte del Comune deve sempre preavvisare il Questore, come previsto dagli artt. 18 e 25 del T.U.L.P.S.</a:t>
            </a:r>
          </a:p>
          <a:p>
            <a:pPr marL="0" indent="0" algn="just">
              <a:buNone/>
            </a:pPr>
            <a:r>
              <a:rPr lang="it-IT" sz="3600" dirty="0"/>
              <a:t>   La domanda </a:t>
            </a:r>
            <a:r>
              <a:rPr lang="it-IT" sz="3600" b="1" i="1" dirty="0"/>
              <a:t>«deve essere corredata dalla documentazione necessaria recante anche l’indicazione delle misure di sicurezza che si intende adottare»</a:t>
            </a:r>
          </a:p>
          <a:p>
            <a:pPr marL="0" indent="0" algn="just">
              <a:buNone/>
            </a:pPr>
            <a:r>
              <a:rPr lang="it-IT" sz="3600" dirty="0"/>
              <a:t>   La documentazione va parametrata alla vulnerabilità della manifestazione pubblica (planimetria dei luoghi, classificazione del rischio, misure di </a:t>
            </a:r>
            <a:r>
              <a:rPr lang="it-IT" sz="3600" dirty="0" err="1"/>
              <a:t>safety</a:t>
            </a:r>
            <a:r>
              <a:rPr lang="it-IT" sz="3600" dirty="0"/>
              <a:t> </a:t>
            </a:r>
            <a:r>
              <a:rPr lang="it-IT" sz="3600" dirty="0" err="1"/>
              <a:t>etc</a:t>
            </a:r>
            <a:r>
              <a:rPr lang="it-IT" sz="3600" dirty="0"/>
              <a:t> ).</a:t>
            </a:r>
            <a:endParaRPr lang="it-IT" sz="1300" dirty="0"/>
          </a:p>
          <a:p>
            <a:pPr lvl="0" algn="just"/>
            <a:r>
              <a:rPr lang="it-IT" sz="3600" b="1" dirty="0"/>
              <a:t> Ufficio competente a ricevere la domanda e ad autorizzare la manifestazione pubblica</a:t>
            </a:r>
            <a:endParaRPr lang="it-IT" sz="3600" dirty="0"/>
          </a:p>
          <a:p>
            <a:pPr marL="0" lvl="0" indent="0" algn="just">
              <a:buNone/>
            </a:pPr>
            <a:r>
              <a:rPr lang="it-IT" sz="3600" dirty="0"/>
              <a:t>   Alla Questura « avviso» ex art. 18 e art. 25 TULPS </a:t>
            </a:r>
          </a:p>
          <a:p>
            <a:pPr marL="0" lvl="0" indent="0" algn="just">
              <a:buNone/>
            </a:pPr>
            <a:r>
              <a:rPr lang="it-IT" sz="3600" dirty="0"/>
              <a:t>   Al Comune per autorizzazioni comunali sia per artt. 68/69 sia per art.  80 TULPS. </a:t>
            </a:r>
          </a:p>
          <a:p>
            <a:pPr algn="just"/>
            <a:r>
              <a:rPr lang="it-IT" sz="3600" b="1" dirty="0"/>
              <a:t>Autorità competente ad interessare il Prefetto</a:t>
            </a:r>
          </a:p>
          <a:p>
            <a:pPr marL="0" indent="0" algn="just">
              <a:buNone/>
            </a:pPr>
            <a:r>
              <a:rPr lang="it-IT" sz="3600" dirty="0"/>
              <a:t>Qualora</a:t>
            </a:r>
            <a:r>
              <a:rPr lang="it-IT" sz="3600" b="1" i="1" dirty="0"/>
              <a:t> « vengano in rilievo profili di security o di </a:t>
            </a:r>
            <a:r>
              <a:rPr lang="it-IT" sz="3600" b="1" i="1" dirty="0" err="1"/>
              <a:t>safety</a:t>
            </a:r>
            <a:r>
              <a:rPr lang="it-IT" sz="3600" b="1" i="1" dirty="0"/>
              <a:t> di tale complessità e delicatezza da richiedere un’analisi coordinata ed integrata e, comunque, qualora si profilino criticità connesse alla tipologia dell’evento, alla conformazione del luogo, al numero o caratteristiche dei partecipanti»</a:t>
            </a:r>
            <a:endParaRPr lang="it-IT" sz="3600" dirty="0"/>
          </a:p>
          <a:p>
            <a:pPr marL="457200" lvl="1" indent="0" algn="just">
              <a:buNone/>
            </a:pPr>
            <a:r>
              <a:rPr lang="it-IT" sz="3600" dirty="0"/>
              <a:t>-    Il Questore </a:t>
            </a:r>
          </a:p>
          <a:p>
            <a:pPr lvl="1" algn="just">
              <a:buFontTx/>
              <a:buChar char="-"/>
            </a:pPr>
            <a:r>
              <a:rPr lang="it-IT" sz="3600" dirty="0"/>
              <a:t>Il Sindaco </a:t>
            </a:r>
          </a:p>
          <a:p>
            <a:pPr lvl="1" algn="just">
              <a:buFontTx/>
              <a:buChar char="-"/>
            </a:pPr>
            <a:r>
              <a:rPr lang="it-IT" sz="3600" dirty="0"/>
              <a:t>Il Presidente della CVLPS solo in caso di eventi in luoghi di pubblico spettacolo</a:t>
            </a:r>
            <a:r>
              <a:rPr lang="it-IT" sz="1400" dirty="0"/>
              <a:t>(solo per</a:t>
            </a:r>
            <a:endParaRPr lang="it-IT" dirty="0"/>
          </a:p>
        </p:txBody>
      </p:sp>
    </p:spTree>
    <p:extLst>
      <p:ext uri="{BB962C8B-B14F-4D97-AF65-F5344CB8AC3E}">
        <p14:creationId xmlns:p14="http://schemas.microsoft.com/office/powerpoint/2010/main" val="38933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TERMINI</a:t>
            </a:r>
          </a:p>
        </p:txBody>
      </p:sp>
      <p:sp>
        <p:nvSpPr>
          <p:cNvPr id="3" name="Segnaposto contenuto 2"/>
          <p:cNvSpPr>
            <a:spLocks noGrp="1"/>
          </p:cNvSpPr>
          <p:nvPr>
            <p:ph idx="1"/>
          </p:nvPr>
        </p:nvSpPr>
        <p:spPr>
          <a:xfrm>
            <a:off x="457200" y="1124744"/>
            <a:ext cx="8229600" cy="5472608"/>
          </a:xfrm>
        </p:spPr>
        <p:txBody>
          <a:bodyPr>
            <a:normAutofit fontScale="55000" lnSpcReduction="20000"/>
          </a:bodyPr>
          <a:lstStyle/>
          <a:p>
            <a:pPr marL="0" indent="0" algn="just">
              <a:buNone/>
            </a:pPr>
            <a:r>
              <a:rPr lang="it-IT" dirty="0"/>
              <a:t>Al fine di rispettare le fasi del procedimento :</a:t>
            </a:r>
          </a:p>
          <a:p>
            <a:pPr marL="0" indent="0" algn="just">
              <a:buNone/>
            </a:pPr>
            <a:endParaRPr lang="it-IT" dirty="0"/>
          </a:p>
          <a:p>
            <a:pPr algn="just"/>
            <a:r>
              <a:rPr lang="it-IT" dirty="0"/>
              <a:t> la domanda all’autorità competente (Questore o Comune, che costituisce il tramite anche per la Commissione di vigilanza sui luoghi di pubblico spettacolo, ) va presentata </a:t>
            </a:r>
            <a:r>
              <a:rPr lang="it-IT" b="1" i="1" dirty="0"/>
              <a:t>«con congruo anticipo rispetto alla data dell’</a:t>
            </a:r>
            <a:r>
              <a:rPr lang="it-IT" b="1" i="1" u="sng" dirty="0"/>
              <a:t>evento</a:t>
            </a:r>
            <a:r>
              <a:rPr lang="it-IT" b="1" i="1" dirty="0"/>
              <a:t>»</a:t>
            </a:r>
            <a:endParaRPr lang="it-IT" dirty="0"/>
          </a:p>
          <a:p>
            <a:pPr marL="0" indent="0" algn="just">
              <a:buNone/>
            </a:pPr>
            <a:endParaRPr lang="it-IT" dirty="0"/>
          </a:p>
          <a:p>
            <a:pPr algn="just">
              <a:spcBef>
                <a:spcPts val="0"/>
              </a:spcBef>
            </a:pPr>
            <a:r>
              <a:rPr lang="it-IT" dirty="0"/>
              <a:t>La richiesta al  Prefetto da  parte  dell’autorità  competente  va  inoltrata  in  tempo </a:t>
            </a:r>
          </a:p>
          <a:p>
            <a:pPr marL="0" indent="0" algn="just">
              <a:spcBef>
                <a:spcPts val="0"/>
              </a:spcBef>
              <a:buNone/>
            </a:pPr>
            <a:r>
              <a:rPr lang="it-IT" dirty="0"/>
              <a:t>utile a consentire l’eventuale convocazione del CPOSP prima della manifestazione.</a:t>
            </a:r>
          </a:p>
          <a:p>
            <a:pPr marL="0" indent="0" algn="just">
              <a:buNone/>
            </a:pPr>
            <a:r>
              <a:rPr lang="it-IT" dirty="0"/>
              <a:t>     Appare evidente che un’attenta valutazione da parte di quest’ultimo, nonché la sottoposizione delle questioni sollevate al C.P.O.S.P., e lo svolgimento di eventuali  ulteriori approfondimenti, impongono che gli organizzatori trasmettano  la documentazione   almeno con 15 giorni di anticipo rispetto all’evento  (termine minimo, invero,  atteso che per gli eventi che presentano profili di maggiore complessità potrà rendersi necessario l’approfondimento in sede di Commissione anche con 45 giorni di anticipo).</a:t>
            </a:r>
          </a:p>
          <a:p>
            <a:pPr marL="0" indent="0" algn="just">
              <a:buNone/>
            </a:pPr>
            <a:r>
              <a:rPr lang="it-IT" dirty="0"/>
              <a:t>   Diversamente, un termine troppo esiguo potrebbe pregiudicare un’efficace analisi dei profili </a:t>
            </a:r>
            <a:r>
              <a:rPr lang="it-IT"/>
              <a:t>problematici di </a:t>
            </a:r>
            <a:r>
              <a:rPr lang="it-IT" i="1" dirty="0" err="1"/>
              <a:t>safety</a:t>
            </a:r>
            <a:r>
              <a:rPr lang="it-IT" dirty="0"/>
              <a:t> e </a:t>
            </a:r>
            <a:r>
              <a:rPr lang="it-IT" i="1" dirty="0"/>
              <a:t>security</a:t>
            </a:r>
            <a:r>
              <a:rPr lang="it-IT" dirty="0"/>
              <a:t> emersi nel corso dell’istruttoria e soprattutto limitare i suddetti approfondimenti, inficiando, così la efficace individuazione delle misure utili per superare la criticità del caso. </a:t>
            </a:r>
          </a:p>
          <a:p>
            <a:pPr marL="0" indent="0" algn="just">
              <a:buNone/>
            </a:pPr>
            <a:endParaRPr lang="it-IT" dirty="0"/>
          </a:p>
          <a:p>
            <a:pPr algn="just"/>
            <a:endParaRPr lang="it-IT" dirty="0"/>
          </a:p>
        </p:txBody>
      </p:sp>
    </p:spTree>
    <p:extLst>
      <p:ext uri="{BB962C8B-B14F-4D97-AF65-F5344CB8AC3E}">
        <p14:creationId xmlns:p14="http://schemas.microsoft.com/office/powerpoint/2010/main" val="315131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a:t>PREMESSA</a:t>
            </a:r>
          </a:p>
        </p:txBody>
      </p:sp>
      <p:sp>
        <p:nvSpPr>
          <p:cNvPr id="3" name="Segnaposto contenuto 2"/>
          <p:cNvSpPr>
            <a:spLocks noGrp="1"/>
          </p:cNvSpPr>
          <p:nvPr>
            <p:ph idx="1"/>
          </p:nvPr>
        </p:nvSpPr>
        <p:spPr>
          <a:xfrm>
            <a:off x="539552" y="836712"/>
            <a:ext cx="8229600" cy="5616624"/>
          </a:xfrm>
        </p:spPr>
        <p:txBody>
          <a:bodyPr>
            <a:normAutofit fontScale="25000" lnSpcReduction="20000"/>
          </a:bodyPr>
          <a:lstStyle/>
          <a:p>
            <a:pPr marL="0" indent="0" algn="just">
              <a:buNone/>
            </a:pPr>
            <a:r>
              <a:rPr lang="it-IT" sz="7200" dirty="0"/>
              <a:t>    La crescente propensione della popolazione, negli ultimi anni, a frequentare gli spazi urbani, in occasione di eventi e di momenti di socialità, ha elevato i profili di potenziale rischio per l’incolumità dei cittadini e reso necessario un innalzamento delle misure di sicurezza.</a:t>
            </a:r>
          </a:p>
          <a:p>
            <a:pPr marL="0" indent="0" algn="just">
              <a:buNone/>
            </a:pPr>
            <a:r>
              <a:rPr lang="it-IT" sz="7200" dirty="0"/>
              <a:t>   Il sistema di tutela dell’incolumità delle persone (</a:t>
            </a:r>
            <a:r>
              <a:rPr lang="it-IT" sz="7200" i="1" dirty="0" err="1"/>
              <a:t>safety</a:t>
            </a:r>
            <a:r>
              <a:rPr lang="it-IT" sz="7200" i="1" dirty="0"/>
              <a:t>) </a:t>
            </a:r>
            <a:r>
              <a:rPr lang="it-IT" sz="7200" dirty="0"/>
              <a:t>e dell’ordine e della sicurezza (</a:t>
            </a:r>
            <a:r>
              <a:rPr lang="it-IT" sz="7200" i="1" dirty="0"/>
              <a:t>security) </a:t>
            </a:r>
            <a:r>
              <a:rPr lang="it-IT" sz="7200" dirty="0"/>
              <a:t>in occasione delle manifestazioni pubbliche rappresenta un ambito nel quale si evidenzia fortemente la necessità di un approccio integrato e coordinato da parte dei soggetti competenti.</a:t>
            </a:r>
          </a:p>
          <a:p>
            <a:pPr marL="0" indent="0" algn="just">
              <a:buNone/>
            </a:pPr>
            <a:r>
              <a:rPr lang="it-IT" sz="7200" dirty="0"/>
              <a:t>   La gestione delle manifestazioni pubbliche non può, pertanto, prescindere dall’esercizio delle diverse competenze in una prospettiva di maggiore condivisione, al fine della definizione, in via collaborativa, delle misure di </a:t>
            </a:r>
            <a:r>
              <a:rPr lang="it-IT" sz="7200" i="1" dirty="0" err="1"/>
              <a:t>safety</a:t>
            </a:r>
            <a:r>
              <a:rPr lang="it-IT" sz="7200" dirty="0"/>
              <a:t> e di </a:t>
            </a:r>
            <a:r>
              <a:rPr lang="it-IT" sz="7200" i="1" dirty="0"/>
              <a:t>security</a:t>
            </a:r>
            <a:r>
              <a:rPr lang="it-IT" sz="7200" dirty="0"/>
              <a:t> (dall’analisi dei fattori di rischio, all’individuazione delle misure di tutela fino alla gestione concreta dell’evento) ritenute più idonee per assicurare il tranquillo svolgimento delle  manifestazioni stesse.</a:t>
            </a:r>
          </a:p>
          <a:p>
            <a:pPr marL="0" indent="0" algn="just">
              <a:buNone/>
            </a:pPr>
            <a:r>
              <a:rPr lang="it-IT" sz="7200" b="1" dirty="0"/>
              <a:t>In tale ottica l’interdipendenza tra  le misure di </a:t>
            </a:r>
            <a:r>
              <a:rPr lang="it-IT" sz="7200" b="1" dirty="0" err="1"/>
              <a:t>safety</a:t>
            </a:r>
            <a:r>
              <a:rPr lang="it-IT" sz="7200" b="1" dirty="0"/>
              <a:t> e di security è emersa in occasione degli incidenti di Torino e  la direttiva del Gabinetto del Ministro dell’Interno, diramata con  circolare n. 11001/1/110(10) del 18 luglio 2018, insieme con le con le relative linee guida, ha operato una razionalizzazione del modello organizzativo delle manifestazioni pubbliche,  individuando efficaci strategie operative. </a:t>
            </a:r>
          </a:p>
          <a:p>
            <a:pPr marL="0" indent="0" algn="just">
              <a:buNone/>
            </a:pPr>
            <a:r>
              <a:rPr lang="it-IT" sz="7200" dirty="0"/>
              <a:t>   Le attuali linee di indirizzo perseguono l’obiettivo di assicurare un’efficace </a:t>
            </a:r>
            <a:r>
              <a:rPr lang="it-IT" sz="7200" i="1" dirty="0" err="1"/>
              <a:t>governance</a:t>
            </a:r>
            <a:r>
              <a:rPr lang="it-IT" sz="7200" dirty="0"/>
              <a:t> del sistema attraverso una più flessibile pianificazione preventiva dei servizi di sicurezza, una rinnovata centralità degli Enti locali e una funzione di «sussidiarietà» attribuita alle Autorità provinciali di pubblica sicurezza.  </a:t>
            </a:r>
          </a:p>
          <a:p>
            <a:pPr marL="0" indent="0" algn="just">
              <a:buNone/>
            </a:pPr>
            <a:r>
              <a:rPr lang="it-IT" sz="7200" b="1" dirty="0"/>
              <a:t>   </a:t>
            </a:r>
            <a:endParaRPr lang="it-IT" sz="7200" dirty="0"/>
          </a:p>
          <a:p>
            <a:pPr marL="0" indent="0" algn="just">
              <a:buNone/>
            </a:pPr>
            <a:endParaRPr lang="it-IT" sz="7200" dirty="0"/>
          </a:p>
          <a:p>
            <a:pPr marL="0" indent="0" algn="just">
              <a:buNone/>
            </a:pPr>
            <a:endParaRPr lang="it-IT" sz="2400" dirty="0"/>
          </a:p>
        </p:txBody>
      </p:sp>
    </p:spTree>
    <p:extLst>
      <p:ext uri="{BB962C8B-B14F-4D97-AF65-F5344CB8AC3E}">
        <p14:creationId xmlns:p14="http://schemas.microsoft.com/office/powerpoint/2010/main" val="2083805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4000" dirty="0"/>
              <a:t>OPERATORI DI SICUREZZA</a:t>
            </a:r>
          </a:p>
        </p:txBody>
      </p:sp>
      <p:sp>
        <p:nvSpPr>
          <p:cNvPr id="3" name="Segnaposto contenuto 2"/>
          <p:cNvSpPr>
            <a:spLocks noGrp="1"/>
          </p:cNvSpPr>
          <p:nvPr>
            <p:ph idx="1"/>
          </p:nvPr>
        </p:nvSpPr>
        <p:spPr>
          <a:xfrm>
            <a:off x="457200" y="980728"/>
            <a:ext cx="8229600" cy="5145435"/>
          </a:xfrm>
        </p:spPr>
        <p:txBody>
          <a:bodyPr>
            <a:normAutofit lnSpcReduction="10000"/>
          </a:bodyPr>
          <a:lstStyle/>
          <a:p>
            <a:pPr marL="0" indent="0" algn="just">
              <a:buNone/>
            </a:pPr>
            <a:r>
              <a:rPr lang="it-IT" sz="1600" dirty="0"/>
              <a:t>Nell’ambito della gestione della sicurezza, devono essere previsti operatori destinati alle seguenti mansioni:</a:t>
            </a:r>
          </a:p>
          <a:p>
            <a:pPr algn="just"/>
            <a:r>
              <a:rPr lang="it-IT" sz="1600" dirty="0"/>
              <a:t>assistenza all’esodo;</a:t>
            </a:r>
          </a:p>
          <a:p>
            <a:pPr algn="just"/>
            <a:r>
              <a:rPr lang="it-IT" sz="1600" dirty="0"/>
              <a:t>Instradamento e monitoraggio dell’evento;</a:t>
            </a:r>
          </a:p>
          <a:p>
            <a:pPr algn="just"/>
            <a:r>
              <a:rPr lang="it-IT" sz="1600" dirty="0"/>
              <a:t>Lotta all’incendio.</a:t>
            </a:r>
          </a:p>
          <a:p>
            <a:pPr marL="0" indent="0" algn="just">
              <a:buNone/>
            </a:pPr>
            <a:r>
              <a:rPr lang="it-IT" sz="1600" dirty="0"/>
              <a:t>Per l’espletamento di tali mansioni l’organizzatore della manifestazione si avvarrà di operatori di sicurezza in possesso dei seguenti requisiti:</a:t>
            </a:r>
          </a:p>
          <a:p>
            <a:pPr algn="just">
              <a:buFontTx/>
              <a:buChar char="-"/>
            </a:pPr>
            <a:r>
              <a:rPr lang="it-IT" sz="1600" dirty="0"/>
              <a:t>Soggetti iscritti ad associazioni di protezione civile riconosciute nonché personale in quiescenza appartenente alle Forze dell’Ordine, alle Forze armate, ai Corpi dei Vigili Urbani, dei Vigili del fuoco, al Servizio Sanitario per i quali sia stata attestata l’idoneità psico-fisica, ovvero altri operatori in possesso di adeguata formazione in materia;</a:t>
            </a:r>
          </a:p>
          <a:p>
            <a:pPr algn="just">
              <a:buFontTx/>
              <a:buChar char="-"/>
            </a:pPr>
            <a:r>
              <a:rPr lang="it-IT" sz="1600" dirty="0"/>
              <a:t>Addetti alla lotta antincendio e alla gestione dell’emergenza, formati con corsi di livello C ai sensi del D.M. 10/03/1998 e abilitati ai sensi della Legge 609/96.</a:t>
            </a:r>
          </a:p>
          <a:p>
            <a:pPr marL="0" indent="0" algn="just">
              <a:buNone/>
            </a:pPr>
            <a:r>
              <a:rPr lang="it-IT" sz="1600" dirty="0"/>
              <a:t>Il numero complessivo degli operatori di sicurezza addetti a tali funzioni non dovrà essere inferiore ad una unità ogni 250 persone presenti. Ogni 20 operatori dovrà essere previsto almeno 1 coordinatore di funzione.</a:t>
            </a:r>
          </a:p>
          <a:p>
            <a:pPr marL="0" indent="0" algn="just">
              <a:buNone/>
            </a:pPr>
            <a:r>
              <a:rPr lang="it-IT" sz="1600" dirty="0"/>
              <a:t>A questi operatori dovrà essere aggiunto un numero di addetti alla lotta antincendio e alla gestione delle emergenze formato con corsi di livello C ai sensi del D.M. 10/3/98 e abilitato ai sensi della legge 609/96, individuato sulla base della valutazione dei rischi incendio e conformemente alla pianificazione di emergenza.</a:t>
            </a:r>
          </a:p>
        </p:txBody>
      </p:sp>
    </p:spTree>
    <p:extLst>
      <p:ext uri="{BB962C8B-B14F-4D97-AF65-F5344CB8AC3E}">
        <p14:creationId xmlns:p14="http://schemas.microsoft.com/office/powerpoint/2010/main" val="353791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conclusioni</a:t>
            </a:r>
          </a:p>
        </p:txBody>
      </p:sp>
      <p:sp>
        <p:nvSpPr>
          <p:cNvPr id="3" name="Segnaposto contenuto 2"/>
          <p:cNvSpPr>
            <a:spLocks noGrp="1"/>
          </p:cNvSpPr>
          <p:nvPr>
            <p:ph idx="1"/>
          </p:nvPr>
        </p:nvSpPr>
        <p:spPr/>
        <p:txBody>
          <a:bodyPr>
            <a:normAutofit/>
          </a:bodyPr>
          <a:lstStyle/>
          <a:p>
            <a:pPr algn="just"/>
            <a:r>
              <a:rPr lang="it-IT" sz="1800" dirty="0"/>
              <a:t>Il settore delle manifestazioni è particolarmente delicato per le responsabilità che determina e l’ essere articolato tra diverse componenti che operano in maniera trasversale e </a:t>
            </a:r>
            <a:r>
              <a:rPr lang="it-IT" sz="1800" dirty="0" err="1"/>
              <a:t>perchè</a:t>
            </a:r>
            <a:r>
              <a:rPr lang="it-IT" sz="1800" dirty="0"/>
              <a:t> implica norme settoriali riconducibili alla competenza tecnica di istituzioni diverse (forze di Polizia per l’ ordine e la sicurezza pubblica, Vigili del fuoco per l’ incolumità ,il Comune per il regime </a:t>
            </a:r>
            <a:r>
              <a:rPr lang="it-IT" sz="1800" dirty="0" err="1"/>
              <a:t>autorizzatorio,la</a:t>
            </a:r>
            <a:r>
              <a:rPr lang="it-IT" sz="1800" dirty="0"/>
              <a:t> Commissione di vigilanza ) .</a:t>
            </a:r>
          </a:p>
          <a:p>
            <a:pPr algn="just"/>
            <a:r>
              <a:rPr lang="it-IT" sz="1800" dirty="0"/>
              <a:t>E’ un campo in cui è fondamentale il ruolo di raccordo del Prefetto che è chiamato a svolgere una funzione valutativa fondamentale laddove l’ evento racchiuda questioni di </a:t>
            </a:r>
            <a:r>
              <a:rPr lang="it-IT" sz="1800" dirty="0" err="1"/>
              <a:t>safety</a:t>
            </a:r>
            <a:r>
              <a:rPr lang="it-IT" sz="1800" dirty="0"/>
              <a:t> e security.</a:t>
            </a:r>
          </a:p>
          <a:p>
            <a:pPr algn="just"/>
            <a:r>
              <a:rPr lang="it-IT" sz="1800" dirty="0"/>
              <a:t>Importante è la completezza e la condivisione del patrimonio informativo in quanto spesso gli organizzatori omettono di comunicare la documentazione necessaria ai fini del rilascio del parere tramite il filtro dell’ </a:t>
            </a:r>
            <a:r>
              <a:rPr lang="it-IT" sz="1800" dirty="0" err="1"/>
              <a:t>amm</a:t>
            </a:r>
            <a:r>
              <a:rPr lang="it-IT" sz="1800" dirty="0"/>
              <a:t>. Comunale   </a:t>
            </a:r>
          </a:p>
        </p:txBody>
      </p:sp>
    </p:spTree>
    <p:extLst>
      <p:ext uri="{BB962C8B-B14F-4D97-AF65-F5344CB8AC3E}">
        <p14:creationId xmlns:p14="http://schemas.microsoft.com/office/powerpoint/2010/main" val="3807884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Fonti: Normativa e Circolari</a:t>
            </a:r>
          </a:p>
        </p:txBody>
      </p:sp>
      <p:sp>
        <p:nvSpPr>
          <p:cNvPr id="3" name="Segnaposto contenuto 2"/>
          <p:cNvSpPr>
            <a:spLocks noGrp="1"/>
          </p:cNvSpPr>
          <p:nvPr>
            <p:ph idx="1"/>
          </p:nvPr>
        </p:nvSpPr>
        <p:spPr>
          <a:xfrm>
            <a:off x="457200" y="1556792"/>
            <a:ext cx="8229600" cy="4752528"/>
          </a:xfrm>
        </p:spPr>
        <p:txBody>
          <a:bodyPr>
            <a:normAutofit fontScale="92500" lnSpcReduction="10000"/>
          </a:bodyPr>
          <a:lstStyle/>
          <a:p>
            <a:pPr algn="just"/>
            <a:r>
              <a:rPr lang="it-IT" sz="2400" dirty="0"/>
              <a:t>COSTITUZIONE ITALIANA art. 17;</a:t>
            </a:r>
          </a:p>
          <a:p>
            <a:pPr algn="just"/>
            <a:r>
              <a:rPr lang="it-IT" sz="2400" dirty="0"/>
              <a:t>TULPS 18 giugno 1931 n. 773 (articoli 18-25, 68-69, 80);</a:t>
            </a:r>
          </a:p>
          <a:p>
            <a:pPr algn="just"/>
            <a:r>
              <a:rPr lang="it-IT" sz="2400" dirty="0"/>
              <a:t>R.D. 6 maggio 1945 n. 635 (articoli 19-28 e 141-144);</a:t>
            </a:r>
          </a:p>
          <a:p>
            <a:pPr algn="just"/>
            <a:r>
              <a:rPr lang="it-IT" sz="2400" dirty="0"/>
              <a:t>L. 1° aprile 1981, n. 121 (articoli 14-15);</a:t>
            </a:r>
          </a:p>
          <a:p>
            <a:pPr algn="just"/>
            <a:r>
              <a:rPr lang="it-IT" sz="2400" dirty="0"/>
              <a:t>L. 7 agosto 1990, n. 241 e ss.mm. e ii. (art. 19, c.6 ter);</a:t>
            </a:r>
          </a:p>
          <a:p>
            <a:pPr algn="just"/>
            <a:r>
              <a:rPr lang="it-IT" sz="2400" dirty="0" err="1"/>
              <a:t>d.P.R.</a:t>
            </a:r>
            <a:r>
              <a:rPr lang="it-IT" sz="2400" dirty="0"/>
              <a:t> 28 maggio 2001, n. 311 (art. 4);</a:t>
            </a:r>
          </a:p>
          <a:p>
            <a:pPr algn="just"/>
            <a:r>
              <a:rPr lang="it-IT" sz="2400" dirty="0"/>
              <a:t>Circolare Ministero dell’Interno  - Gabinetto, 18 luglio 2018 </a:t>
            </a:r>
          </a:p>
          <a:p>
            <a:pPr marL="0" indent="0" algn="just">
              <a:buNone/>
            </a:pPr>
            <a:r>
              <a:rPr lang="it-IT" sz="2400" dirty="0"/>
              <a:t>      n. 11001/1/110(10) che «</a:t>
            </a:r>
            <a:r>
              <a:rPr lang="it-IT" sz="2400" b="1" dirty="0"/>
              <a:t>tiene luogo delle precedenti» </a:t>
            </a:r>
            <a:r>
              <a:rPr lang="it-IT" sz="2000" dirty="0"/>
              <a:t>(DPS</a:t>
            </a:r>
          </a:p>
          <a:p>
            <a:pPr marL="0" indent="0" algn="just">
              <a:buNone/>
            </a:pPr>
            <a:r>
              <a:rPr lang="it-IT" sz="2000" dirty="0"/>
              <a:t>       7 giugno 2017 n. 555/0001991/2017/1; DVVFF 19 giugno 2017 n. 11464 </a:t>
            </a:r>
          </a:p>
          <a:p>
            <a:pPr marL="0" indent="0" algn="just">
              <a:buNone/>
            </a:pPr>
            <a:r>
              <a:rPr lang="it-IT" sz="2000" dirty="0"/>
              <a:t>       GAB 28 luglio 2017 n. 11001/110(10));</a:t>
            </a:r>
          </a:p>
          <a:p>
            <a:pPr algn="just"/>
            <a:r>
              <a:rPr lang="it-IT" sz="2400" dirty="0"/>
              <a:t>Circolare Ministero dell’Interno – Gabinetto, 14 agosto 2018</a:t>
            </a:r>
          </a:p>
          <a:p>
            <a:pPr marL="0" indent="0" algn="just">
              <a:buNone/>
            </a:pPr>
            <a:r>
              <a:rPr lang="it-IT" sz="2400" dirty="0"/>
              <a:t>     n. 11001/110 (10).</a:t>
            </a:r>
            <a:r>
              <a:rPr lang="it-IT" sz="2000" dirty="0"/>
              <a:t> </a:t>
            </a:r>
          </a:p>
          <a:p>
            <a:pPr marL="0" indent="0" algn="just">
              <a:buNone/>
            </a:pPr>
            <a:r>
              <a:rPr lang="it-IT" sz="2000" dirty="0"/>
              <a:t>       </a:t>
            </a:r>
          </a:p>
          <a:p>
            <a:endParaRPr lang="it-IT" sz="2400" dirty="0"/>
          </a:p>
        </p:txBody>
      </p:sp>
    </p:spTree>
    <p:extLst>
      <p:ext uri="{BB962C8B-B14F-4D97-AF65-F5344CB8AC3E}">
        <p14:creationId xmlns:p14="http://schemas.microsoft.com/office/powerpoint/2010/main" val="2894308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RIUNIONI IN LUOGO PUBBLICO E LE MANIFESTAZIONI DI PUBBLICO SPETTACOLO</a:t>
            </a:r>
          </a:p>
        </p:txBody>
      </p:sp>
      <p:sp>
        <p:nvSpPr>
          <p:cNvPr id="3" name="Segnaposto contenuto 2"/>
          <p:cNvSpPr>
            <a:spLocks noGrp="1"/>
          </p:cNvSpPr>
          <p:nvPr>
            <p:ph idx="1"/>
          </p:nvPr>
        </p:nvSpPr>
        <p:spPr/>
        <p:txBody>
          <a:bodyPr>
            <a:normAutofit/>
          </a:bodyPr>
          <a:lstStyle/>
          <a:p>
            <a:pPr algn="just"/>
            <a:r>
              <a:rPr lang="it-IT" sz="1600" dirty="0"/>
              <a:t>L’ art 17 </a:t>
            </a:r>
            <a:r>
              <a:rPr lang="it-IT" sz="1600" dirty="0" err="1"/>
              <a:t>Cost</a:t>
            </a:r>
            <a:r>
              <a:rPr lang="it-IT" sz="1600" dirty="0"/>
              <a:t>.  al comma 2 prevede che «per le riunioni anche in luogo pubblico non è richiesto preavviso» e al comma 3 che «delle riunioni in luogo pubblico deve essere dato preavviso alle autorità che possono vietarle solo per comprovati motivi sicurezza e incolumità pubblica» .</a:t>
            </a:r>
          </a:p>
          <a:p>
            <a:pPr algn="just"/>
            <a:r>
              <a:rPr lang="it-IT" sz="1600" dirty="0"/>
              <a:t>La disciplina prevista dalla </a:t>
            </a:r>
            <a:r>
              <a:rPr lang="it-IT" sz="1600" dirty="0" err="1"/>
              <a:t>Cost</a:t>
            </a:r>
            <a:r>
              <a:rPr lang="it-IT" sz="1600" dirty="0"/>
              <a:t>. è attuata dal TULPS che al comma 1 dell’ art 18 prevede che «i promotori di una riunione in luogo pubblico o aperto al pubblico devono darne avviso, almeno 3 gg. prima al Questore» e al comma 2 che «</a:t>
            </a:r>
            <a:r>
              <a:rPr lang="it-IT" sz="1600" i="1" dirty="0"/>
              <a:t>è considerata pubblica anche una riunione che sebbene indetta in forma privata, per il luogo in  cui sarà tenuta o per il numero delle persone che vi interverranno o per lo scopo di essa, ha carattere di riunione non privata»</a:t>
            </a:r>
            <a:r>
              <a:rPr lang="it-IT" sz="1600" dirty="0"/>
              <a:t>. Al comma 4 dell’ art 18 il Questore può vietare lo svolgimento di riunioni «nel caso </a:t>
            </a:r>
            <a:r>
              <a:rPr lang="it-IT" sz="1600" i="1" dirty="0"/>
              <a:t>di omesso avviso o per ragioni di ordine pubblico o di sanità pubblica o può imporre limitazioni in ordine al tempo e al luogo in cui si deve svolgere la riunione.</a:t>
            </a:r>
          </a:p>
          <a:p>
            <a:pPr algn="just"/>
            <a:r>
              <a:rPr lang="it-IT" sz="1600" i="1" dirty="0"/>
              <a:t>Per le manifestazioni di pubblico spettacolo l’ impianto normativo vigente è costituito dal Testo Unico delle Leggi di Pubblica Sicurezza (R.D. n.773/1931)e dal relativo reg. </a:t>
            </a:r>
            <a:r>
              <a:rPr lang="it-IT" sz="1600" i="1" dirty="0" err="1"/>
              <a:t>esec</a:t>
            </a:r>
            <a:r>
              <a:rPr lang="it-IT" sz="1600" i="1" dirty="0"/>
              <a:t>. (Artt. da 141 a 144) secondo cui lo svolgimento dell’ evento è soggetto al rilascio della licenza da parte del Sindaco ex art 68 TULPS e previo parere della competente Commissione V.P.S. ai sensi dell’ art 80. </a:t>
            </a:r>
          </a:p>
        </p:txBody>
      </p:sp>
    </p:spTree>
    <p:extLst>
      <p:ext uri="{BB962C8B-B14F-4D97-AF65-F5344CB8AC3E}">
        <p14:creationId xmlns:p14="http://schemas.microsoft.com/office/powerpoint/2010/main" val="414989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936104"/>
          </a:xfrm>
        </p:spPr>
        <p:txBody>
          <a:bodyPr>
            <a:normAutofit fontScale="90000"/>
          </a:bodyPr>
          <a:lstStyle/>
          <a:p>
            <a:r>
              <a:rPr lang="it-IT" sz="3100" dirty="0"/>
              <a:t>I fatti di Torino e le Circolari del Ministero dell’ Interno</a:t>
            </a:r>
            <a:br>
              <a:rPr lang="it-IT" dirty="0"/>
            </a:br>
            <a:endParaRPr lang="it-IT" dirty="0"/>
          </a:p>
        </p:txBody>
      </p:sp>
      <p:sp>
        <p:nvSpPr>
          <p:cNvPr id="3" name="Segnaposto contenuto 2"/>
          <p:cNvSpPr>
            <a:spLocks noGrp="1"/>
          </p:cNvSpPr>
          <p:nvPr>
            <p:ph idx="1"/>
          </p:nvPr>
        </p:nvSpPr>
        <p:spPr>
          <a:xfrm>
            <a:off x="457200" y="1052736"/>
            <a:ext cx="8229600" cy="5073427"/>
          </a:xfrm>
        </p:spPr>
        <p:txBody>
          <a:bodyPr>
            <a:normAutofit/>
          </a:bodyPr>
          <a:lstStyle/>
          <a:p>
            <a:pPr algn="just"/>
            <a:r>
              <a:rPr lang="it-IT" sz="1800" dirty="0"/>
              <a:t>Gli incidenti avvenuti a Torino nel giugno del 2017 hanno imposto una riflessione sull’ organizzazione e gestione delle pubbliche manifestazioni. Il 7 giugno 2017 il Ministero ha emanato una circolare con cui ha evidenziato la necessità di assicurare non solo l’ ordine e la sicurezza pubblica ma anche il rispetto dei profili</a:t>
            </a:r>
          </a:p>
          <a:p>
            <a:pPr algn="just"/>
            <a:r>
              <a:rPr lang="it-IT" sz="1800" dirty="0"/>
              <a:t>Tale circolare declina il concetto di sicurezza nei due aspetti tra loro interdipendenti la </a:t>
            </a:r>
            <a:r>
              <a:rPr lang="it-IT" sz="1800" i="1" dirty="0" err="1"/>
              <a:t>safety</a:t>
            </a:r>
            <a:r>
              <a:rPr lang="it-IT" sz="1800" dirty="0"/>
              <a:t> come insieme misure che attengono a dispositivi e profili strutturali a salvaguardia dell’ incolumità delle persone e la </a:t>
            </a:r>
            <a:r>
              <a:rPr lang="it-IT" sz="1800" i="1" dirty="0"/>
              <a:t>security</a:t>
            </a:r>
            <a:r>
              <a:rPr lang="it-IT" sz="1800" dirty="0"/>
              <a:t>  al fine di tutelare anche le esigenze connesse all’incolumità pubblica .</a:t>
            </a:r>
          </a:p>
          <a:p>
            <a:pPr algn="just"/>
            <a:r>
              <a:rPr lang="it-IT" sz="1800" dirty="0"/>
              <a:t>Nell’ ambito del concetto di </a:t>
            </a:r>
            <a:r>
              <a:rPr lang="it-IT" sz="1800" i="1" dirty="0" err="1"/>
              <a:t>safety</a:t>
            </a:r>
            <a:r>
              <a:rPr lang="it-IT" sz="1800" dirty="0"/>
              <a:t> la circolare individua come misure da predisporre nella fase di preparazione della manifestazione: il controllo della capienza per valutare il massimo affollamento, il monitoraggio degli ingressi, i percorsi separati di accesso e deflusso dell’ area, i piani di emergenza ed evacuazione con mezzi antincendio e l’indicazione delle vie di fuga, la suddivisione dell’ area in settori, la disponibilità di operatori professionali in grado di gestire i flussi e di prestare assistenza al pubblico, l’assistenza sanitaria adeguata, l’installazione di impianti di diffusione sonora, eventuali divieti di somministrazione e vendita di bevande.</a:t>
            </a:r>
          </a:p>
        </p:txBody>
      </p:sp>
    </p:spTree>
    <p:extLst>
      <p:ext uri="{BB962C8B-B14F-4D97-AF65-F5344CB8AC3E}">
        <p14:creationId xmlns:p14="http://schemas.microsoft.com/office/powerpoint/2010/main" val="42045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r>
              <a:rPr lang="it-IT" dirty="0"/>
              <a:t>Direttiva del 28 luglio 2017 </a:t>
            </a:r>
          </a:p>
        </p:txBody>
      </p:sp>
      <p:sp>
        <p:nvSpPr>
          <p:cNvPr id="3" name="Segnaposto contenuto 2"/>
          <p:cNvSpPr>
            <a:spLocks noGrp="1"/>
          </p:cNvSpPr>
          <p:nvPr>
            <p:ph idx="1"/>
          </p:nvPr>
        </p:nvSpPr>
        <p:spPr/>
        <p:txBody>
          <a:bodyPr>
            <a:normAutofit fontScale="77500" lnSpcReduction="20000"/>
          </a:bodyPr>
          <a:lstStyle/>
          <a:p>
            <a:pPr algn="just"/>
            <a:r>
              <a:rPr lang="it-IT" sz="1800" dirty="0"/>
              <a:t>Nell’ ambito di tali modelli di gestione delle manifestazioni assume un ruolo centrale il CPOSP chiamato a valutare tutti i rischi connessi all’ evento ed eventualmente adottare misure aggiuntive per garantire l’ incolumità dei partecipanti.</a:t>
            </a:r>
          </a:p>
          <a:p>
            <a:pPr algn="just"/>
            <a:r>
              <a:rPr lang="it-IT" sz="1800" dirty="0"/>
              <a:t>L’onere anche economico dell’ adozione delle misure di </a:t>
            </a:r>
            <a:r>
              <a:rPr lang="it-IT" sz="1800" i="1" dirty="0" err="1"/>
              <a:t>safety</a:t>
            </a:r>
            <a:r>
              <a:rPr lang="it-IT" sz="1800" dirty="0"/>
              <a:t> viene posto in capo all’ organizzatore dell’ evento al quale vanno imputate eventuali responsabilità in caso di eventi dannosi .</a:t>
            </a:r>
          </a:p>
          <a:p>
            <a:pPr algn="just"/>
            <a:r>
              <a:rPr lang="it-IT" sz="1800" dirty="0"/>
              <a:t>Con circolare del 28 luglio 2017 del gabinetto del Ministro è stato dettato un primo organico modello di </a:t>
            </a:r>
            <a:r>
              <a:rPr lang="it-IT" sz="1800" i="1" dirty="0" err="1"/>
              <a:t>governance</a:t>
            </a:r>
            <a:r>
              <a:rPr lang="it-IT" sz="1800" dirty="0"/>
              <a:t> integrata dei due profili individuando nelle Prefetture  e nei CPOSP l’ anello di congiunzione dei due sistemi,  delineando un modello in grado di assicurare  profili di sicurezza, rafforzando il ruolo di raccordo del Prefetto e le misure per integrare i profili di </a:t>
            </a:r>
            <a:r>
              <a:rPr lang="it-IT" sz="1800" i="1" dirty="0" err="1"/>
              <a:t>safety</a:t>
            </a:r>
            <a:r>
              <a:rPr lang="it-IT" sz="1800" dirty="0"/>
              <a:t> e </a:t>
            </a:r>
            <a:r>
              <a:rPr lang="it-IT" sz="1800" i="1" dirty="0"/>
              <a:t>security</a:t>
            </a:r>
            <a:r>
              <a:rPr lang="it-IT" sz="1800" dirty="0"/>
              <a:t> .Si ribadiva il concetto di sicurezza integrata in cui  </a:t>
            </a:r>
            <a:r>
              <a:rPr lang="it-IT" sz="1800" i="1" dirty="0" err="1"/>
              <a:t>safety</a:t>
            </a:r>
            <a:r>
              <a:rPr lang="it-IT" sz="1800" dirty="0"/>
              <a:t> e </a:t>
            </a:r>
            <a:r>
              <a:rPr lang="it-IT" sz="1800" i="1" dirty="0"/>
              <a:t>security</a:t>
            </a:r>
            <a:r>
              <a:rPr lang="it-IT" sz="1800" dirty="0"/>
              <a:t> rivestono pari dignità e rilevanza e vengono assicurate tramite l’ intervento della Commissione comunale o provinciale di vigilanza.</a:t>
            </a:r>
          </a:p>
          <a:p>
            <a:pPr algn="just"/>
            <a:r>
              <a:rPr lang="it-IT" sz="1800" dirty="0"/>
              <a:t>Vengono distinte le diverse tipologie di eventi ovvero quelli per i quelli riconducibili alla fattispecie di cui all’ art 18 TULPS per i quali è richiesto  il mero preavviso al Questore e quelli previsti  dagli artt. 68,69,80 TULPS per i quali è previsto un regime </a:t>
            </a:r>
            <a:r>
              <a:rPr lang="it-IT" sz="1800" dirty="0" err="1"/>
              <a:t>autorizzatorio</a:t>
            </a:r>
            <a:r>
              <a:rPr lang="it-IT" sz="1800" dirty="0"/>
              <a:t> con attivazione della Commissione comunale o provinciale.</a:t>
            </a:r>
          </a:p>
          <a:p>
            <a:pPr algn="just"/>
            <a:r>
              <a:rPr lang="it-IT" sz="1800" dirty="0"/>
              <a:t>Per gli eventi della prima tipologia il Questore laddove ravvisi un innalzamento del livello di rischio può sottoporre la questione all’ esame del CPOSP integrato con la partecipazione dei VV.FF. al fine di assicurare l’ ordinato svolgimento della manifestazione;</a:t>
            </a:r>
          </a:p>
          <a:p>
            <a:pPr algn="just"/>
            <a:r>
              <a:rPr lang="it-IT" sz="1800" dirty="0"/>
              <a:t>Per la seconda tipologia di eventi la Commissione comunale o provinciale se ravvisi un innalzamento del livello di rischio sottopone la questione al CPOSP che può indicare alla stessa Commissione ulteriori misure di </a:t>
            </a:r>
            <a:r>
              <a:rPr lang="it-IT" sz="1800" i="1" dirty="0" err="1"/>
              <a:t>safety</a:t>
            </a:r>
            <a:r>
              <a:rPr lang="it-IT" sz="1800" dirty="0"/>
              <a:t> integrative. Le misure devono tener conto della vulnerabilità specifica dell’ evento secondo un approccio flessibile e che non si limita ad un rigido schema ma adatti le misure al contesto in cui si svolgerà la manifestazione.</a:t>
            </a:r>
          </a:p>
          <a:p>
            <a:endParaRPr lang="it-IT" sz="1800" dirty="0"/>
          </a:p>
        </p:txBody>
      </p:sp>
    </p:spTree>
    <p:extLst>
      <p:ext uri="{BB962C8B-B14F-4D97-AF65-F5344CB8AC3E}">
        <p14:creationId xmlns:p14="http://schemas.microsoft.com/office/powerpoint/2010/main" val="398473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Autofit/>
          </a:bodyPr>
          <a:lstStyle/>
          <a:p>
            <a:r>
              <a:rPr lang="it-IT" sz="2800" dirty="0"/>
              <a:t>direttiva del Gabinetto del Ministro del 18 luglio2018</a:t>
            </a:r>
          </a:p>
        </p:txBody>
      </p:sp>
      <p:sp>
        <p:nvSpPr>
          <p:cNvPr id="3" name="Segnaposto contenuto 2"/>
          <p:cNvSpPr>
            <a:spLocks noGrp="1"/>
          </p:cNvSpPr>
          <p:nvPr>
            <p:ph idx="1"/>
          </p:nvPr>
        </p:nvSpPr>
        <p:spPr>
          <a:xfrm>
            <a:off x="457200" y="1052736"/>
            <a:ext cx="8229600" cy="5256584"/>
          </a:xfrm>
        </p:spPr>
        <p:txBody>
          <a:bodyPr>
            <a:noAutofit/>
          </a:bodyPr>
          <a:lstStyle/>
          <a:p>
            <a:pPr marL="457200" lvl="1" indent="0" algn="just">
              <a:buNone/>
            </a:pPr>
            <a:r>
              <a:rPr lang="it-IT" sz="1400" dirty="0"/>
              <a:t>L’ aumentata e generalizzata consapevolezza del rischio connesso allo svolgimento delle manifestazioni e le difficoltà delle Amministrazioni locali e degli organizzatori nel dare attuazione alle complesse prescrizioni ha indotto il Ministero dell’ Interno a definire un quadro di riferimenti operativi che consentissero di superare le criticità emerse fino ad allora.</a:t>
            </a:r>
          </a:p>
          <a:p>
            <a:pPr marL="457200" lvl="1" indent="0" algn="just">
              <a:buNone/>
            </a:pPr>
            <a:r>
              <a:rPr lang="it-IT" sz="1400" dirty="0"/>
              <a:t>E’ stata quindi emanata la direttiva del Gabinetto del Ministro del 18 luglio 2018, che definisce l’ attuale assetto della materia e razionalizza il complessivo modello organizzativo delle manifestazioni pubbliche individuando nuove strategie operative. nel rielaborare i modelli organizzativi e procedurali di individuazione delle misure di </a:t>
            </a:r>
            <a:r>
              <a:rPr lang="it-IT" sz="1400" i="1" dirty="0" err="1"/>
              <a:t>safety</a:t>
            </a:r>
            <a:r>
              <a:rPr lang="it-IT" sz="1400" dirty="0"/>
              <a:t> e </a:t>
            </a:r>
            <a:r>
              <a:rPr lang="it-IT" sz="1400" i="1" dirty="0"/>
              <a:t>security</a:t>
            </a:r>
            <a:r>
              <a:rPr lang="it-IT" sz="1400" dirty="0"/>
              <a:t> in occasione di manifestazioni pubbliche, circoscrive  entro determinati limiti l’ambito di intervento del Prefetto. L’obiettivo è di assicurare un’efficace </a:t>
            </a:r>
            <a:r>
              <a:rPr lang="it-IT" sz="1400" i="1" dirty="0" err="1"/>
              <a:t>governance</a:t>
            </a:r>
            <a:r>
              <a:rPr lang="it-IT" sz="1400" i="1" dirty="0"/>
              <a:t> </a:t>
            </a:r>
            <a:r>
              <a:rPr lang="it-IT" sz="1400" dirty="0"/>
              <a:t>del sistema attraverso una più flessibile pianificazione dei servizi di sicurezza, una recuperata centralità della rete degli enti locali e una funzione di sussidiarietà attribuita alle autorità di pubblica sicurezza.</a:t>
            </a:r>
          </a:p>
          <a:p>
            <a:pPr marL="457200" lvl="1" indent="0" algn="just">
              <a:buNone/>
            </a:pPr>
            <a:r>
              <a:rPr lang="it-IT" sz="1400" dirty="0"/>
              <a:t>Le manifestazioni pubbliche vengono ricondotte all’ esame del Comune e solo quelle ritenute di maggior  rischio possono essere rimesse dal Sindaco o dal Presidente della Commissione all’ attenzione della Prefettura ai fini di un approfondimento congiunto e di livello </a:t>
            </a:r>
            <a:r>
              <a:rPr lang="it-IT" sz="1400" dirty="0" err="1"/>
              <a:t>piu</a:t>
            </a:r>
            <a:r>
              <a:rPr lang="it-IT" sz="1400" dirty="0"/>
              <a:t> elevato. ( non più quindi uno schema rigido e predeterminato di </a:t>
            </a:r>
            <a:r>
              <a:rPr lang="it-IT" sz="1400" dirty="0" err="1"/>
              <a:t>riferiemento</a:t>
            </a:r>
            <a:r>
              <a:rPr lang="it-IT" sz="1400" dirty="0"/>
              <a:t> che finiva per sottoporre alle autorità competenti in materia di sicurezza la totalità delle manifestazioni ma attribuzione alle Amministrazioni Locali di una prima valutazione in merito alla portata dell’ evento e al suo impatto sulla sicurezza dei luoghi e dei partecipanti nella consapevolezza che i Sindaci – autorità locali di pubblica sicurezza - titolari delle funzioni in materia di Protezione Civile e Sanità, Presidenti della Commissioni comunali di vigilanza ma soprattutto profondi conoscitori del territorio possono esprimere una compiuta analisi del contesto). Il Comune, infatti, costituisce il primo interlocutore per coloro che vogliono promuovere un evento ma anche il titolare del procedimento </a:t>
            </a:r>
            <a:r>
              <a:rPr lang="it-IT" sz="1400" dirty="0" err="1"/>
              <a:t>autorizzatorio</a:t>
            </a:r>
            <a:r>
              <a:rPr lang="it-IT" sz="1400" dirty="0"/>
              <a:t> e di quelli connessi all’ organizzazione dell’ evento (ordinanze, autorizzazione all’ occupazione di suolo  pubblico, misure di viabilità</a:t>
            </a:r>
            <a:r>
              <a:rPr lang="it-IT" sz="1100" dirty="0"/>
              <a:t>).</a:t>
            </a:r>
          </a:p>
        </p:txBody>
      </p:sp>
    </p:spTree>
    <p:extLst>
      <p:ext uri="{BB962C8B-B14F-4D97-AF65-F5344CB8AC3E}">
        <p14:creationId xmlns:p14="http://schemas.microsoft.com/office/powerpoint/2010/main" val="3396334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Principi e finalità</a:t>
            </a:r>
          </a:p>
        </p:txBody>
      </p:sp>
      <p:sp>
        <p:nvSpPr>
          <p:cNvPr id="3" name="Segnaposto contenuto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47500" lnSpcReduction="20000"/>
          </a:bodyPr>
          <a:lstStyle/>
          <a:p>
            <a:pPr marL="0" indent="0" algn="just">
              <a:buNone/>
            </a:pPr>
            <a:r>
              <a:rPr lang="it-IT" sz="3600" b="1" dirty="0"/>
              <a:t>Principi</a:t>
            </a:r>
            <a:endParaRPr lang="it-IT" sz="3600" b="1" i="1" dirty="0"/>
          </a:p>
          <a:p>
            <a:pPr algn="just"/>
            <a:r>
              <a:rPr lang="it-IT" b="1" i="1" dirty="0"/>
              <a:t>«Superare le rigidità» </a:t>
            </a:r>
            <a:r>
              <a:rPr lang="it-IT" dirty="0"/>
              <a:t>applicative nella gestione della sicurezza delle manifestazioni, attraverso</a:t>
            </a:r>
            <a:r>
              <a:rPr lang="it-IT" dirty="0">
                <a:solidFill>
                  <a:prstClr val="black"/>
                </a:solidFill>
              </a:rPr>
              <a:t> una specifica differenziazione, nell’ambito della generalità degli eventi, di quelli che </a:t>
            </a:r>
            <a:r>
              <a:rPr lang="it-IT" b="1" dirty="0">
                <a:solidFill>
                  <a:prstClr val="black"/>
                </a:solidFill>
              </a:rPr>
              <a:t>effettivamente presentano un livello di rischio maggiore </a:t>
            </a:r>
            <a:r>
              <a:rPr lang="it-IT" dirty="0">
                <a:solidFill>
                  <a:prstClr val="black"/>
                </a:solidFill>
              </a:rPr>
              <a:t>o che sono suscettibili  di esporre a concrete condizioni di pericolo i partecipanti all’evento medesimo.  </a:t>
            </a:r>
          </a:p>
          <a:p>
            <a:pPr algn="just"/>
            <a:endParaRPr lang="it-IT" dirty="0"/>
          </a:p>
          <a:p>
            <a:pPr marL="0" indent="0" algn="just">
              <a:buNone/>
            </a:pPr>
            <a:r>
              <a:rPr lang="it-IT" sz="3600" b="1" dirty="0"/>
              <a:t>Finalità</a:t>
            </a:r>
          </a:p>
          <a:p>
            <a:pPr algn="just"/>
            <a:r>
              <a:rPr lang="it-IT" dirty="0"/>
              <a:t>Univocità delle direttive attraverso la definizione dell’attuale assetto della materia e la razionalizzazione del complessivo modello organizzativo delle manifestazioni pubbliche   quale utile supporto agli attori istituzionali del sistema di gestione degli eventi, finalizzato ad  una </a:t>
            </a:r>
            <a:r>
              <a:rPr lang="it-IT" b="1" dirty="0"/>
              <a:t>ottimale e coerente </a:t>
            </a:r>
            <a:r>
              <a:rPr lang="it-IT" dirty="0"/>
              <a:t>applicazione della normativa;</a:t>
            </a:r>
          </a:p>
          <a:p>
            <a:pPr algn="just"/>
            <a:endParaRPr lang="it-IT" dirty="0"/>
          </a:p>
          <a:p>
            <a:pPr algn="just"/>
            <a:r>
              <a:rPr lang="it-IT" dirty="0"/>
              <a:t>Disegnare un modello di sicurezza </a:t>
            </a:r>
            <a:r>
              <a:rPr lang="it-IT" u="sng" dirty="0"/>
              <a:t>adeguato </a:t>
            </a:r>
            <a:r>
              <a:rPr lang="it-IT" dirty="0"/>
              <a:t>alla dimensione delle manifestazioni, soprattutto degli </a:t>
            </a:r>
            <a:r>
              <a:rPr lang="it-IT" b="1" i="1" dirty="0"/>
              <a:t>«eventi» ,</a:t>
            </a:r>
            <a:r>
              <a:rPr lang="it-IT" b="1" dirty="0"/>
              <a:t> </a:t>
            </a:r>
            <a:r>
              <a:rPr lang="it-IT" dirty="0"/>
              <a:t>attraverso un </a:t>
            </a:r>
            <a:r>
              <a:rPr lang="it-IT" b="1" i="1" dirty="0"/>
              <a:t>«approccio flessibile» </a:t>
            </a:r>
            <a:r>
              <a:rPr lang="it-IT" dirty="0"/>
              <a:t>alla gestione del rischio con l’obiettivo di assicurare un’efficace </a:t>
            </a:r>
            <a:r>
              <a:rPr lang="it-IT" i="1" dirty="0" err="1"/>
              <a:t>governance</a:t>
            </a:r>
            <a:r>
              <a:rPr lang="it-IT" i="1" dirty="0"/>
              <a:t> </a:t>
            </a:r>
            <a:r>
              <a:rPr lang="it-IT" dirty="0"/>
              <a:t>del sistema mediante la </a:t>
            </a:r>
            <a:r>
              <a:rPr lang="it-IT" b="1" dirty="0"/>
              <a:t>pianificazione</a:t>
            </a:r>
            <a:r>
              <a:rPr lang="it-IT" dirty="0"/>
              <a:t> dei servizi di sicurezza e l’individuazione di </a:t>
            </a:r>
            <a:r>
              <a:rPr lang="it-IT" b="1" dirty="0"/>
              <a:t>efficaci strategie operative.</a:t>
            </a:r>
            <a:r>
              <a:rPr lang="it-IT" dirty="0"/>
              <a:t> </a:t>
            </a:r>
          </a:p>
          <a:p>
            <a:pPr marL="0" indent="0" algn="just">
              <a:buNone/>
            </a:pPr>
            <a:r>
              <a:rPr lang="it-IT" dirty="0"/>
              <a:t> </a:t>
            </a:r>
          </a:p>
          <a:p>
            <a:pPr algn="just"/>
            <a:r>
              <a:rPr lang="it-IT" dirty="0"/>
              <a:t>Favorire lo svolgimento delle manifestazioni pubbliche garantendo alti livelli di sicurezza, attraverso il </a:t>
            </a:r>
            <a:r>
              <a:rPr lang="it-IT" b="1" dirty="0"/>
              <a:t>superamento di alcune criticità</a:t>
            </a:r>
            <a:r>
              <a:rPr lang="it-IT" dirty="0"/>
              <a:t> e consentendo ai Comuni di sostenere gli impegni loro richiesti anche in occasione dello svolgimento degli eventi minori, quali </a:t>
            </a:r>
            <a:r>
              <a:rPr lang="it-IT" b="1" dirty="0"/>
              <a:t>fiere, feste patronali e manifestazioni temporanee.</a:t>
            </a:r>
          </a:p>
          <a:p>
            <a:endParaRPr lang="it-IT" dirty="0"/>
          </a:p>
        </p:txBody>
      </p:sp>
    </p:spTree>
    <p:extLst>
      <p:ext uri="{BB962C8B-B14F-4D97-AF65-F5344CB8AC3E}">
        <p14:creationId xmlns:p14="http://schemas.microsoft.com/office/powerpoint/2010/main" val="359072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RUOLO DEL PREFETTO E DEL CPOSP</a:t>
            </a:r>
          </a:p>
        </p:txBody>
      </p:sp>
      <p:sp>
        <p:nvSpPr>
          <p:cNvPr id="3" name="Segnaposto contenuto 2"/>
          <p:cNvSpPr>
            <a:spLocks noGrp="1"/>
          </p:cNvSpPr>
          <p:nvPr>
            <p:ph idx="1"/>
          </p:nvPr>
        </p:nvSpPr>
        <p:spPr>
          <a:xfrm>
            <a:off x="457200" y="1268760"/>
            <a:ext cx="8229600" cy="4857403"/>
          </a:xfrm>
        </p:spPr>
        <p:txBody>
          <a:bodyPr>
            <a:normAutofit fontScale="92500" lnSpcReduction="20000"/>
          </a:bodyPr>
          <a:lstStyle/>
          <a:p>
            <a:pPr marL="457200" lvl="1" indent="0" algn="just">
              <a:buNone/>
            </a:pPr>
            <a:r>
              <a:rPr lang="it-IT" sz="1500" dirty="0"/>
              <a:t>il Prefetto viene informato dal Questore, o dal Sindaco ovvero dal Presidente della Commissione di vigilanza sui locali di pubblico spettacolo  «</a:t>
            </a:r>
            <a:r>
              <a:rPr lang="it-IT" sz="1500" i="1" dirty="0"/>
              <a:t>qualora nella fase istruttoria vengano in rilievo profili di security e di </a:t>
            </a:r>
            <a:r>
              <a:rPr lang="it-IT" sz="1500" i="1" dirty="0" err="1"/>
              <a:t>safety</a:t>
            </a:r>
            <a:r>
              <a:rPr lang="it-IT" sz="1500" i="1" dirty="0"/>
              <a:t> di tale complessità e delicatezza da richiedere un’analisi coordinata e integrata e, comunque, qualora si profilino peculiari condizioni di criticità connesse alla tipologia dell’evento, alla conformazione del luogo, al numero e alle caratteristiche dei partecipanti</a:t>
            </a:r>
            <a:r>
              <a:rPr lang="it-IT" sz="1500" dirty="0"/>
              <a:t>». </a:t>
            </a:r>
          </a:p>
          <a:p>
            <a:pPr marL="457200" lvl="1" indent="0" algn="just">
              <a:buNone/>
            </a:pPr>
            <a:r>
              <a:rPr lang="it-IT" sz="1500" dirty="0"/>
              <a:t>Ricevuta l’informativa ed acquisita la documentazione fornita dagli organizzatori, il Prefetto opererà una prima valutazione in ordine alle questioni segnalate e, in caso di </a:t>
            </a:r>
            <a:r>
              <a:rPr lang="it-IT" sz="1500" b="1" i="1" dirty="0"/>
              <a:t>«effettiva esigenza», </a:t>
            </a:r>
            <a:r>
              <a:rPr lang="it-IT" sz="1500" dirty="0"/>
              <a:t>le sottoporrà  al Comitato provinciale per l’ordine e la sicurezza pubblica (C.P.O.S.P.).</a:t>
            </a:r>
          </a:p>
          <a:p>
            <a:pPr lvl="1" algn="just"/>
            <a:r>
              <a:rPr lang="it-IT" sz="1500" b="1" dirty="0"/>
              <a:t>Composizione C.P.O.S.P.</a:t>
            </a:r>
          </a:p>
          <a:p>
            <a:pPr marL="457200" lvl="1" indent="0" algn="just">
              <a:buNone/>
            </a:pPr>
            <a:r>
              <a:rPr lang="it-IT" sz="1500" dirty="0"/>
              <a:t>dovrà essere integrato dalla presenza, oltre che del Sindaco, del rappresentante dei Vigili del fuoco ( non espressamente richiesti Polizia municipale e Azienda Ospedaliera (118))</a:t>
            </a:r>
          </a:p>
          <a:p>
            <a:pPr lvl="1" algn="just"/>
            <a:r>
              <a:rPr lang="it-IT" sz="1500" b="1" dirty="0"/>
              <a:t>Oggetto</a:t>
            </a:r>
            <a:endParaRPr lang="it-IT" sz="1500" dirty="0"/>
          </a:p>
          <a:p>
            <a:pPr marL="457200" lvl="1" indent="0" algn="just">
              <a:buNone/>
            </a:pPr>
            <a:r>
              <a:rPr lang="it-IT" sz="1500" dirty="0"/>
              <a:t>Definisce i dispositivi di </a:t>
            </a:r>
            <a:r>
              <a:rPr lang="it-IT" sz="1500" dirty="0" err="1"/>
              <a:t>safety</a:t>
            </a:r>
            <a:r>
              <a:rPr lang="it-IT" sz="1500" dirty="0"/>
              <a:t> e security </a:t>
            </a:r>
            <a:r>
              <a:rPr lang="it-IT" sz="1500" u="sng" dirty="0"/>
              <a:t>eventualmente</a:t>
            </a:r>
            <a:r>
              <a:rPr lang="it-IT" sz="1500" dirty="0"/>
              <a:t>:</a:t>
            </a:r>
          </a:p>
          <a:p>
            <a:pPr lvl="1" algn="just">
              <a:buFontTx/>
              <a:buChar char="-"/>
            </a:pPr>
            <a:r>
              <a:rPr lang="it-IT" sz="1500" dirty="0"/>
              <a:t>Modificando o implementando le misure previste dall’organizzatore;</a:t>
            </a:r>
          </a:p>
          <a:p>
            <a:pPr lvl="1" algn="just">
              <a:buFontTx/>
              <a:buChar char="-"/>
            </a:pPr>
            <a:r>
              <a:rPr lang="it-IT" sz="1500" dirty="0"/>
              <a:t>Utilizzando le «Linee guida» allegate alla circolare del 18.7.2018 ma non per le manifestazioni in luoghi di pubblico spettacolo.</a:t>
            </a:r>
          </a:p>
          <a:p>
            <a:pPr marL="457200" lvl="1" indent="0" algn="just">
              <a:buNone/>
            </a:pPr>
            <a:r>
              <a:rPr lang="it-IT" sz="1500" b="1" dirty="0"/>
              <a:t>	Si evidenzia che non dovrà essere sottoposto al Prefetto, in maniera indeterminata, il  tema dello svolgimento di una manifestazione pubblica globalmente inteso, bensì dovranno essere fornite specifiche indicazioni in ordine a quei profili di criticità che non hanno reso possibile la conclusione dell’istruttoria e dunque l’adozione del provvedimento </a:t>
            </a:r>
            <a:r>
              <a:rPr lang="it-IT" sz="1500" b="1" dirty="0" err="1"/>
              <a:t>autorizzatorio</a:t>
            </a:r>
            <a:r>
              <a:rPr lang="it-IT" sz="1500" b="1" dirty="0"/>
              <a:t> da parte dell’Autorità competente. Resta ferma la possibilità per il Prefetto , nella propria veste di Autorità provinciale di pubblica sicurezza di vagliare ogni ulteriore aspetto relativo alla gestione dell’evento , anche se non ricompreso  tra quelli per i quali è stato interessato, qualora lo reputi rilevante ai fini del  generale dispositivo di sicurezza.</a:t>
            </a:r>
          </a:p>
          <a:p>
            <a:pPr marL="457200" lvl="1" indent="0" algn="just">
              <a:buNone/>
            </a:pPr>
            <a:endParaRPr lang="it-IT" sz="1500" dirty="0"/>
          </a:p>
          <a:p>
            <a:endParaRPr lang="it-IT" sz="1200" dirty="0"/>
          </a:p>
          <a:p>
            <a:endParaRPr lang="it-IT" dirty="0"/>
          </a:p>
        </p:txBody>
      </p:sp>
    </p:spTree>
    <p:extLst>
      <p:ext uri="{BB962C8B-B14F-4D97-AF65-F5344CB8AC3E}">
        <p14:creationId xmlns:p14="http://schemas.microsoft.com/office/powerpoint/2010/main" val="173568620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1987</TotalTime>
  <Words>4673</Words>
  <Application>Microsoft Office PowerPoint</Application>
  <PresentationFormat>Presentazione su schermo (4:3)</PresentationFormat>
  <Paragraphs>154</Paragraphs>
  <Slides>21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21</vt:i4>
      </vt:variant>
    </vt:vector>
  </HeadingPairs>
  <TitlesOfParts>
    <vt:vector size="24" baseType="lpstr">
      <vt:lpstr>Arial</vt:lpstr>
      <vt:lpstr>Calibri</vt:lpstr>
      <vt:lpstr>Tema di Office</vt:lpstr>
      <vt:lpstr>Presentazione standard di PowerPoint</vt:lpstr>
      <vt:lpstr>PREMESSA</vt:lpstr>
      <vt:lpstr>Fonti: Normativa e Circolari</vt:lpstr>
      <vt:lpstr>LE RIUNIONI IN LUOGO PUBBLICO E LE MANIFESTAZIONI DI PUBBLICO SPETTACOLO</vt:lpstr>
      <vt:lpstr>I fatti di Torino e le Circolari del Ministero dell’ Interno </vt:lpstr>
      <vt:lpstr> Direttiva del 28 luglio 2017 </vt:lpstr>
      <vt:lpstr>direttiva del Gabinetto del Ministro del 18 luglio2018</vt:lpstr>
      <vt:lpstr>Principi e finalità</vt:lpstr>
      <vt:lpstr>RUOLO DEL PREFETTO E DEL CPOSP</vt:lpstr>
      <vt:lpstr>Definizione di pubblico spettacolo</vt:lpstr>
      <vt:lpstr>COMMISSIONI DI VIGILANZA</vt:lpstr>
      <vt:lpstr>AMBITO DI APPLICAZIONE</vt:lpstr>
      <vt:lpstr>EVENTI DI PUBBLICO SPETTACOLO, LOCALI IMPIANTI CON PRESENZE NON SUPERIORI A  200 PERSONE SOGGETTI A LICENZA</vt:lpstr>
      <vt:lpstr>     </vt:lpstr>
      <vt:lpstr>PROCEDIMENTO</vt:lpstr>
      <vt:lpstr>VALUTAZIONE DELLA VULNERABILITA’</vt:lpstr>
      <vt:lpstr>Graduazione delle misure di  contenimento del rischio</vt:lpstr>
      <vt:lpstr>COMPETENZE</vt:lpstr>
      <vt:lpstr>TERMINI</vt:lpstr>
      <vt:lpstr>OPERATORI DI SICUREZZA</vt:lpstr>
      <vt:lpstr>conclusioni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dpp1045999</dc:creator>
  <cp:lastModifiedBy>Rosalba Di Bitetto</cp:lastModifiedBy>
  <cp:revision>140</cp:revision>
  <cp:lastPrinted>2023-06-21T11:02:18Z</cp:lastPrinted>
  <dcterms:created xsi:type="dcterms:W3CDTF">2022-10-10T16:06:09Z</dcterms:created>
  <dcterms:modified xsi:type="dcterms:W3CDTF">2023-06-21T11:02:37Z</dcterms:modified>
</cp:coreProperties>
</file>